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Welkom. Vraag wie al eens geschaakt heeft. Vandaag leren we alle zes de stukken kennen. Na elke uitleg mag iedereen het stuk zelf over een leeg bord laten wandelen.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Vraag eerst wie al eens geschaakt heeft of een schaakbord thuis heeft. Leg uit dat schaken een denkspel is: geen geluk, alleen goed kijken en nadenken. Het doel is de koning van de ander schaakmat zetten.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de kinderen het bord zelf juist leggen: rechtsonder een wit (licht) vakje. Laat hen een paar vakjes zoeken: waar is e4? Waar is a1? Waar is h8?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Zet samen de stukken op, van buiten naar binnen. Controleer bij elk bord: wit vakje rechts, dame op eigen kleur. Wit begint altijd.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Toon: de koning op d4 kan naar 8 vakjes. Vertel dat het spel draait om de koning: wie de koning vangt, wint. Dat heet schaakmat, dat komt in een latere 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Toon de vier richtingen met je vinger. Antwoord op de vraag: in 2 zetten (a1-a8-h8 of a1-h1-h8).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opvallen dat alle groene bolletjes op dezelfde kleur staan. Elk licht vakje is een goed antwoord op de vraag.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Antwoord: 27 vakjes. Leg de toren- en loperdia naast elkaar: samen geeft dat de dame.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Het paard is het lastigste stuk. Laat de kinderen hardop tellen bij elke sprong. Extra: het paard landt altijd op een andere kleur dan waar hij stond.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pion op b2 mag 1 of 2 vakjes (groene bolletjes). De pion op e4 staat vast: e5 blokkeert hem, maar hij kan d5 of f5 slaan. De pion op g7 wordt op g8 een dame. De pion gaat nooit achteruit.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toren kan het zwarte paard op d7 en de zwarte loper op g4 slaan. Hij kan niet verder dan die stukken, en niet door de eigen pion op d2. Vraag: welk stuk zou jij slaan? (Er is geen fout antwoord; waarde van de stukken komt in les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zwarte toren op e8 valt de witte koning op e1 aan. Laat de kinderen de drie manieren zoeken: de koning wegzetten (bv. naar e2 kan niet, die lijn is aangevallen; wel d2 of f2), een stuk ertussen zetten (bv. de dame of loper op e2), of de toren slaan (hier kan dat niet). Een koning wordt nooit echt geslagen.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heet een "matje op de achterste rij". Het gebeurt heel vaak bij beginners. Tip voor later: maak een "luchtgat" voor je koning door een pion één stapje vooruit te zetten.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Zwart is aan zet. De zwarte koning op h8 staat niet schaak, maar g8, g7 en h7 worden allemaal aangevallen door de witte dame. Zwart heeft geen andere stukken, dus kan geen zet doen: pat, gelijkspel. Heel belangrijk bij het leren mat zetten met de dame.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Korte rokade: koning e1 naar g1, toren h1 naar f1. Lange rokade: koning e1 naar c1, toren a1 naar d1. Je raakt altijd eerst de koning aan. Rokeren brengt je koning in veiligheid en je toren naar het midden: doe het liefst vroeg in de partij.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Zwart zette net d7-d5 (het gele vakje was zijn beginvakje). De witte pion op e5 mag nu naar d6 en de zwarte pion op d5 gaat van het bord. En passant is Frans voor "in het voorbijgaan". Op de website kunnen de kinderen het uitproberen bij de oefening "En passant".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Het "aangeraakt is gezet"-principe geldt in toernooien. Raak je een stuk van de tegenstander aan, dan moet je het slaan als dat kan. Bij de lessen mag je dit eerst soepel toepassen en het pas later strikt maken.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Voor jonge kinderen zijn mat, opgeven en pat de belangrijkste. Driemaal dezelfde stelling en de 50-zettenregel komen vooral in toernooien voor. Te weinig stukken: koning tegen koning, koning + loper of koning + paard tegen koning.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Snelle herhaling. Wijs een stuk aan en laat de klas samen zeggen hoe het beweegt, of laat een kind het voordoen met de handen.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de kinderen eerst zelf zoeken op hun eigen bord. Volgende dia toont het antwoord.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Vergelijk met de paarddia: in het midden 8 vakjes, hier maar 3. Daarom zetten we paarden graag naar het midden.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de kinderen per stuk ja of nee zeggen. Volgende dia toont het antwoord.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Loper c1 staat op donker, e4 is licht: een loper verandert nooit van kleur. Toren a4 rijdt over de rij 4. Paard f2 springt naar e4. Pion e3 stapt vooruit.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als afsluiter elk kind één stuk kiezen en voordoen hoe het beweegt. Tip voor thuis: oefenen op lichess.org, sectie Leren.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D3A"/>
        </a:solidFill>
      </p:bgPr>
    </p:bg>
    <p:spTree>
      <p:nvGrpSpPr>
        <p:cNvPr id="1" name=""/>
        <p:cNvGrpSpPr/>
        <p:nvPr/>
      </p:nvGrpSpPr>
      <p:grpSpPr>
        <a:xfrm>
          <a:off x="0" y="0"/>
          <a:ext cx="0" cy="0"/>
          <a:chOff x="0" y="0"/>
          <a:chExt cx="0" cy="0"/>
        </a:xfrm>
      </p:grpSpPr>
      <p:sp>
        <p:nvSpPr>
          <p:cNvPr id="2" name="Text 0"/>
          <p:cNvSpPr txBox="1"/>
          <p:nvPr/>
        </p:nvSpPr>
        <p:spPr>
          <a:xfrm>
            <a:off x="548640" y="822960"/>
            <a:ext cx="8046720" cy="1188720"/>
          </a:xfrm>
          <a:prstGeom prst="rect">
            <a:avLst/>
          </a:prstGeom>
          <a:noFill/>
          <a:ln/>
        </p:spPr>
        <p:txBody>
          <a:bodyPr wrap="square" rtlCol="0" anchor="ctr"/>
          <a:lstStyle/>
          <a:p>
            <a:pPr algn="ctr" indent="0" marL="0">
              <a:buNone/>
            </a:pPr>
            <a:r>
              <a:rPr lang="en-US" sz="6600" b="1" dirty="0">
                <a:solidFill>
                  <a:srgbClr val="FFFFFF"/>
                </a:solidFill>
                <a:latin typeface="Calibri" pitchFamily="34" charset="0"/>
                <a:ea typeface="Calibri" pitchFamily="34" charset="-122"/>
                <a:cs typeface="Calibri" pitchFamily="34" charset="-120"/>
              </a:rPr>
              <a:t>Schaken!</a:t>
            </a:r>
            <a:endParaRPr lang="en-US" sz="6600" dirty="0"/>
          </a:p>
        </p:txBody>
      </p:sp>
      <p:sp>
        <p:nvSpPr>
          <p:cNvPr id="3" name="Text 1"/>
          <p:cNvSpPr txBox="1"/>
          <p:nvPr/>
        </p:nvSpPr>
        <p:spPr>
          <a:xfrm>
            <a:off x="548640" y="1965960"/>
            <a:ext cx="8046720" cy="548640"/>
          </a:xfrm>
          <a:prstGeom prst="rect">
            <a:avLst/>
          </a:prstGeom>
          <a:noFill/>
          <a:ln/>
        </p:spPr>
        <p:txBody>
          <a:bodyPr wrap="square" rtlCol="0" anchor="ctr"/>
          <a:lstStyle/>
          <a:p>
            <a:pPr algn="ctr" indent="0" marL="0">
              <a:buNone/>
            </a:pPr>
            <a:r>
              <a:rPr lang="en-US" sz="2400" dirty="0">
                <a:solidFill>
                  <a:srgbClr val="CFE3D8"/>
                </a:solidFill>
                <a:latin typeface="Calibri" pitchFamily="34" charset="0"/>
                <a:ea typeface="Calibri" pitchFamily="34" charset="-122"/>
                <a:cs typeface="Calibri" pitchFamily="34" charset="-120"/>
              </a:rPr>
              <a:t>Alle stukken en hoe ze bewegen</a:t>
            </a:r>
            <a:endParaRPr lang="en-US" sz="2400" dirty="0"/>
          </a:p>
        </p:txBody>
      </p:sp>
      <p:sp>
        <p:nvSpPr>
          <p:cNvPr id="4" name="Shape 2"/>
          <p:cNvSpPr/>
          <p:nvPr/>
        </p:nvSpPr>
        <p:spPr>
          <a:xfrm>
            <a:off x="1417320" y="3063240"/>
            <a:ext cx="868680" cy="868680"/>
          </a:xfrm>
          <a:prstGeom prst="ellipse">
            <a:avLst/>
          </a:prstGeom>
          <a:solidFill>
            <a:srgbClr val="FFFFFF"/>
          </a:solidFill>
          <a:ln w="12700">
            <a:solidFill>
              <a:srgbClr val="FFFFFF"/>
            </a:solidFill>
            <a:prstDash val="solid"/>
          </a:ln>
        </p:spPr>
      </p:sp>
      <p:pic>
        <p:nvPicPr>
          <p:cNvPr id="5" name="Image 0" descr="img/icon_K.png">    </p:cNvPr>
          <p:cNvPicPr>
            <a:picLocks noChangeAspect="1"/>
          </p:cNvPicPr>
          <p:nvPr/>
        </p:nvPicPr>
        <p:blipFill>
          <a:blip r:embed="rId1"/>
          <a:stretch>
            <a:fillRect/>
          </a:stretch>
        </p:blipFill>
        <p:spPr>
          <a:xfrm>
            <a:off x="1504188" y="3132734"/>
            <a:ext cx="694944" cy="694944"/>
          </a:xfrm>
          <a:prstGeom prst="rect">
            <a:avLst/>
          </a:prstGeom>
        </p:spPr>
      </p:pic>
      <p:sp>
        <p:nvSpPr>
          <p:cNvPr id="6" name="Shape 3"/>
          <p:cNvSpPr/>
          <p:nvPr/>
        </p:nvSpPr>
        <p:spPr>
          <a:xfrm>
            <a:off x="2514600" y="3063240"/>
            <a:ext cx="868680" cy="868680"/>
          </a:xfrm>
          <a:prstGeom prst="ellipse">
            <a:avLst/>
          </a:prstGeom>
          <a:solidFill>
            <a:srgbClr val="FFFFFF"/>
          </a:solidFill>
          <a:ln w="12700">
            <a:solidFill>
              <a:srgbClr val="FFFFFF"/>
            </a:solidFill>
            <a:prstDash val="solid"/>
          </a:ln>
        </p:spPr>
      </p:sp>
      <p:pic>
        <p:nvPicPr>
          <p:cNvPr id="7" name="Image 1" descr="img/icon_Q.png">    </p:cNvPr>
          <p:cNvPicPr>
            <a:picLocks noChangeAspect="1"/>
          </p:cNvPicPr>
          <p:nvPr/>
        </p:nvPicPr>
        <p:blipFill>
          <a:blip r:embed="rId2"/>
          <a:stretch>
            <a:fillRect/>
          </a:stretch>
        </p:blipFill>
        <p:spPr>
          <a:xfrm>
            <a:off x="2601468" y="3132734"/>
            <a:ext cx="694944" cy="694944"/>
          </a:xfrm>
          <a:prstGeom prst="rect">
            <a:avLst/>
          </a:prstGeom>
        </p:spPr>
      </p:pic>
      <p:sp>
        <p:nvSpPr>
          <p:cNvPr id="8" name="Shape 4"/>
          <p:cNvSpPr/>
          <p:nvPr/>
        </p:nvSpPr>
        <p:spPr>
          <a:xfrm>
            <a:off x="3611880" y="3063240"/>
            <a:ext cx="868680" cy="868680"/>
          </a:xfrm>
          <a:prstGeom prst="ellipse">
            <a:avLst/>
          </a:prstGeom>
          <a:solidFill>
            <a:srgbClr val="FFFFFF"/>
          </a:solidFill>
          <a:ln w="12700">
            <a:solidFill>
              <a:srgbClr val="FFFFFF"/>
            </a:solidFill>
            <a:prstDash val="solid"/>
          </a:ln>
        </p:spPr>
      </p:sp>
      <p:pic>
        <p:nvPicPr>
          <p:cNvPr id="9" name="Image 2" descr="img/icon_R.png">    </p:cNvPr>
          <p:cNvPicPr>
            <a:picLocks noChangeAspect="1"/>
          </p:cNvPicPr>
          <p:nvPr/>
        </p:nvPicPr>
        <p:blipFill>
          <a:blip r:embed="rId3"/>
          <a:stretch>
            <a:fillRect/>
          </a:stretch>
        </p:blipFill>
        <p:spPr>
          <a:xfrm>
            <a:off x="3698748" y="3132734"/>
            <a:ext cx="694944" cy="694944"/>
          </a:xfrm>
          <a:prstGeom prst="rect">
            <a:avLst/>
          </a:prstGeom>
        </p:spPr>
      </p:pic>
      <p:sp>
        <p:nvSpPr>
          <p:cNvPr id="10" name="Shape 5"/>
          <p:cNvSpPr/>
          <p:nvPr/>
        </p:nvSpPr>
        <p:spPr>
          <a:xfrm>
            <a:off x="4709160" y="3063240"/>
            <a:ext cx="868680" cy="868680"/>
          </a:xfrm>
          <a:prstGeom prst="ellipse">
            <a:avLst/>
          </a:prstGeom>
          <a:solidFill>
            <a:srgbClr val="FFFFFF"/>
          </a:solidFill>
          <a:ln w="12700">
            <a:solidFill>
              <a:srgbClr val="FFFFFF"/>
            </a:solidFill>
            <a:prstDash val="solid"/>
          </a:ln>
        </p:spPr>
      </p:sp>
      <p:pic>
        <p:nvPicPr>
          <p:cNvPr id="11" name="Image 3" descr="img/icon_B.png">    </p:cNvPr>
          <p:cNvPicPr>
            <a:picLocks noChangeAspect="1"/>
          </p:cNvPicPr>
          <p:nvPr/>
        </p:nvPicPr>
        <p:blipFill>
          <a:blip r:embed="rId4"/>
          <a:stretch>
            <a:fillRect/>
          </a:stretch>
        </p:blipFill>
        <p:spPr>
          <a:xfrm>
            <a:off x="4796028" y="3132734"/>
            <a:ext cx="694944" cy="694944"/>
          </a:xfrm>
          <a:prstGeom prst="rect">
            <a:avLst/>
          </a:prstGeom>
        </p:spPr>
      </p:pic>
      <p:sp>
        <p:nvSpPr>
          <p:cNvPr id="12" name="Shape 6"/>
          <p:cNvSpPr/>
          <p:nvPr/>
        </p:nvSpPr>
        <p:spPr>
          <a:xfrm>
            <a:off x="5806440" y="3063240"/>
            <a:ext cx="868680" cy="868680"/>
          </a:xfrm>
          <a:prstGeom prst="ellipse">
            <a:avLst/>
          </a:prstGeom>
          <a:solidFill>
            <a:srgbClr val="FFFFFF"/>
          </a:solidFill>
          <a:ln w="12700">
            <a:solidFill>
              <a:srgbClr val="FFFFFF"/>
            </a:solidFill>
            <a:prstDash val="solid"/>
          </a:ln>
        </p:spPr>
      </p:sp>
      <p:pic>
        <p:nvPicPr>
          <p:cNvPr id="13" name="Image 4" descr="img/icon_N.png">    </p:cNvPr>
          <p:cNvPicPr>
            <a:picLocks noChangeAspect="1"/>
          </p:cNvPicPr>
          <p:nvPr/>
        </p:nvPicPr>
        <p:blipFill>
          <a:blip r:embed="rId5"/>
          <a:stretch>
            <a:fillRect/>
          </a:stretch>
        </p:blipFill>
        <p:spPr>
          <a:xfrm>
            <a:off x="5893308" y="3132734"/>
            <a:ext cx="694944" cy="694944"/>
          </a:xfrm>
          <a:prstGeom prst="rect">
            <a:avLst/>
          </a:prstGeom>
        </p:spPr>
      </p:pic>
      <p:sp>
        <p:nvSpPr>
          <p:cNvPr id="14" name="Shape 7"/>
          <p:cNvSpPr/>
          <p:nvPr/>
        </p:nvSpPr>
        <p:spPr>
          <a:xfrm>
            <a:off x="6903720" y="3063240"/>
            <a:ext cx="868680" cy="868680"/>
          </a:xfrm>
          <a:prstGeom prst="ellipse">
            <a:avLst/>
          </a:prstGeom>
          <a:solidFill>
            <a:srgbClr val="FFFFFF"/>
          </a:solidFill>
          <a:ln w="12700">
            <a:solidFill>
              <a:srgbClr val="FFFFFF"/>
            </a:solidFill>
            <a:prstDash val="solid"/>
          </a:ln>
        </p:spPr>
      </p:sp>
      <p:pic>
        <p:nvPicPr>
          <p:cNvPr id="15" name="Image 5" descr="img/icon_P.png">    </p:cNvPr>
          <p:cNvPicPr>
            <a:picLocks noChangeAspect="1"/>
          </p:cNvPicPr>
          <p:nvPr/>
        </p:nvPicPr>
        <p:blipFill>
          <a:blip r:embed="rId6"/>
          <a:stretch>
            <a:fillRect/>
          </a:stretch>
        </p:blipFill>
        <p:spPr>
          <a:xfrm>
            <a:off x="6990588" y="3132734"/>
            <a:ext cx="694944" cy="6949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img/afspraken.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200" b="1" dirty="0">
                <a:solidFill>
                  <a:srgbClr val="1F4D3A"/>
                </a:solidFill>
                <a:latin typeface="Calibri" pitchFamily="34" charset="0"/>
                <a:ea typeface="Calibri" pitchFamily="34" charset="-122"/>
                <a:cs typeface="Calibri" pitchFamily="34" charset="-120"/>
              </a:rPr>
              <a:t>Wat is schaken?</a:t>
            </a:r>
            <a:endParaRPr lang="en-US" sz="3200" dirty="0"/>
          </a:p>
        </p:txBody>
      </p:sp>
      <p:sp>
        <p:nvSpPr>
          <p:cNvPr id="4" name="Text 1"/>
          <p:cNvSpPr txBox="1"/>
          <p:nvPr/>
        </p:nvSpPr>
        <p:spPr>
          <a:xfrm>
            <a:off x="5120640" y="1188720"/>
            <a:ext cx="3611880" cy="201168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Een spel voor twee: wit tegen zwart.</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Iedereen heeft 16 stukken. Eén daarvan is de koning.</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Wit begint. Daarna zet je om de beurt één stuk.</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Vang de koning van de ander, zodat hij nergens meer heen kan. Dat heet schaakmat, en dan heb je gewonnen!</a:t>
            </a:r>
            <a:endParaRPr lang="en-US" sz="1400" dirty="0"/>
          </a:p>
        </p:txBody>
      </p:sp>
      <p:sp>
        <p:nvSpPr>
          <p:cNvPr id="5" name="Shape 2"/>
          <p:cNvSpPr/>
          <p:nvPr/>
        </p:nvSpPr>
        <p:spPr>
          <a:xfrm>
            <a:off x="5120640" y="32918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3192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Wist je dat? </a:t>
            </a:r>
            <a:pPr indent="0" marL="0">
              <a:buNone/>
            </a:pPr>
            <a:r>
              <a:rPr lang="en-US" sz="1400" dirty="0">
                <a:solidFill>
                  <a:srgbClr val="2A2A2A"/>
                </a:solidFill>
                <a:latin typeface="Calibri" pitchFamily="34" charset="0"/>
                <a:ea typeface="Calibri" pitchFamily="34" charset="-122"/>
                <a:cs typeface="Calibri" pitchFamily="34" charset="-120"/>
              </a:rPr>
              <a:t>Schaken bestaat al meer dan 1000 jaar. Er zijn geen dobbelstenen: jij bedenkt zelf elke zet.</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img/bord.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Het schaakbord</a:t>
            </a:r>
            <a:endParaRPr lang="en-US" sz="3400" dirty="0"/>
          </a:p>
        </p:txBody>
      </p:sp>
      <p:sp>
        <p:nvSpPr>
          <p:cNvPr id="4" name="Text 1"/>
          <p:cNvSpPr txBox="1"/>
          <p:nvPr/>
        </p:nvSpPr>
        <p:spPr>
          <a:xfrm>
            <a:off x="5120640" y="1188720"/>
            <a:ext cx="3611880" cy="1874520"/>
          </a:xfrm>
          <a:prstGeom prst="rect">
            <a:avLst/>
          </a:prstGeom>
          <a:noFill/>
          <a:ln/>
        </p:spPr>
        <p:txBody>
          <a:bodyPr wrap="square" lIns="0" tIns="0" rIns="0" bIns="0" rtlCol="0" anchor="t"/>
          <a:lstStyle/>
          <a:p>
            <a:pPr marL="342900" indent="-342900">
              <a:spcAft>
                <a:spcPts val="400"/>
              </a:spcAft>
              <a:buSzPct val="100000"/>
              <a:buChar char="•"/>
            </a:pPr>
            <a:r>
              <a:rPr lang="en-US" sz="1600" dirty="0">
                <a:solidFill>
                  <a:srgbClr val="2A2A2A"/>
                </a:solidFill>
                <a:latin typeface="Calibri" pitchFamily="34" charset="0"/>
                <a:ea typeface="Calibri" pitchFamily="34" charset="-122"/>
                <a:cs typeface="Calibri" pitchFamily="34" charset="-120"/>
              </a:rPr>
              <a:t>64 vakjes: licht en donker door elkaar</a:t>
            </a:r>
            <a:endParaRPr lang="en-US" sz="1600" dirty="0"/>
          </a:p>
          <a:p>
            <a:pPr marL="342900" indent="-342900">
              <a:spcAft>
                <a:spcPts val="400"/>
              </a:spcAft>
              <a:buSzPct val="100000"/>
              <a:buChar char="•"/>
            </a:pPr>
            <a:r>
              <a:rPr lang="en-US" sz="1600" dirty="0">
                <a:solidFill>
                  <a:srgbClr val="2A2A2A"/>
                </a:solidFill>
                <a:latin typeface="Calibri" pitchFamily="34" charset="0"/>
                <a:ea typeface="Calibri" pitchFamily="34" charset="-122"/>
                <a:cs typeface="Calibri" pitchFamily="34" charset="-120"/>
              </a:rPr>
              <a:t>Een lijn gaat van boven naar onder (a tot h)</a:t>
            </a:r>
            <a:endParaRPr lang="en-US" sz="1600" dirty="0"/>
          </a:p>
          <a:p>
            <a:pPr marL="342900" indent="-342900">
              <a:spcAft>
                <a:spcPts val="400"/>
              </a:spcAft>
              <a:buSzPct val="100000"/>
              <a:buChar char="•"/>
            </a:pPr>
            <a:r>
              <a:rPr lang="en-US" sz="1600" dirty="0">
                <a:solidFill>
                  <a:srgbClr val="2A2A2A"/>
                </a:solidFill>
                <a:latin typeface="Calibri" pitchFamily="34" charset="0"/>
                <a:ea typeface="Calibri" pitchFamily="34" charset="-122"/>
                <a:cs typeface="Calibri" pitchFamily="34" charset="-120"/>
              </a:rPr>
              <a:t>Een rij gaat van links naar rechts (1 tot 8)</a:t>
            </a:r>
            <a:endParaRPr lang="en-US" sz="1600" dirty="0"/>
          </a:p>
          <a:p>
            <a:pPr marL="342900" indent="-342900">
              <a:spcAft>
                <a:spcPts val="400"/>
              </a:spcAft>
              <a:buSzPct val="100000"/>
              <a:buChar char="•"/>
            </a:pPr>
            <a:r>
              <a:rPr lang="en-US" sz="1600" dirty="0">
                <a:solidFill>
                  <a:srgbClr val="2A2A2A"/>
                </a:solidFill>
                <a:latin typeface="Calibri" pitchFamily="34" charset="0"/>
                <a:ea typeface="Calibri" pitchFamily="34" charset="-122"/>
                <a:cs typeface="Calibri" pitchFamily="34" charset="-120"/>
              </a:rPr>
              <a:t>Elk vakje heeft een naam, zoals e4</a:t>
            </a:r>
            <a:endParaRPr lang="en-US" sz="1600" dirty="0"/>
          </a:p>
        </p:txBody>
      </p:sp>
      <p:sp>
        <p:nvSpPr>
          <p:cNvPr id="5" name="Shape 2"/>
          <p:cNvSpPr/>
          <p:nvPr/>
        </p:nvSpPr>
        <p:spPr>
          <a:xfrm>
            <a:off x="5120640" y="3200400"/>
            <a:ext cx="3611880" cy="868680"/>
          </a:xfrm>
          <a:prstGeom prst="roundRect">
            <a:avLst>
              <a:gd name="adj" fmla="val 12632"/>
            </a:avLst>
          </a:prstGeom>
          <a:solidFill>
            <a:srgbClr val="FFF1E3"/>
          </a:solidFill>
          <a:ln w="12700">
            <a:solidFill>
              <a:srgbClr val="FFF1E3"/>
            </a:solidFill>
            <a:prstDash val="solid"/>
          </a:ln>
        </p:spPr>
      </p:sp>
      <p:sp>
        <p:nvSpPr>
          <p:cNvPr id="6" name="Text 3"/>
          <p:cNvSpPr txBox="1"/>
          <p:nvPr/>
        </p:nvSpPr>
        <p:spPr>
          <a:xfrm>
            <a:off x="5303520" y="3200400"/>
            <a:ext cx="3291840" cy="868680"/>
          </a:xfrm>
          <a:prstGeom prst="rect">
            <a:avLst/>
          </a:prstGeom>
          <a:noFill/>
          <a:ln/>
        </p:spPr>
        <p:txBody>
          <a:bodyPr wrap="square" lIns="0" tIns="0" rIns="0" bIns="0" rtlCol="0" anchor="ctr"/>
          <a:lstStyle/>
          <a:p>
            <a:pPr indent="0" marL="0">
              <a:buNone/>
            </a:pPr>
            <a:r>
              <a:rPr lang="en-US" sz="1600" b="1" dirty="0">
                <a:solidFill>
                  <a:srgbClr val="E87A1A"/>
                </a:solidFill>
                <a:latin typeface="Calibri" pitchFamily="34" charset="0"/>
                <a:ea typeface="Calibri" pitchFamily="34" charset="-122"/>
                <a:cs typeface="Calibri" pitchFamily="34" charset="-120"/>
              </a:rPr>
              <a:t>Geheimtip: </a:t>
            </a:r>
            <a:pPr indent="0" marL="0">
              <a:buNone/>
            </a:pPr>
            <a:r>
              <a:rPr lang="en-US" sz="1600" dirty="0">
                <a:solidFill>
                  <a:srgbClr val="2A2A2A"/>
                </a:solidFill>
                <a:latin typeface="Calibri" pitchFamily="34" charset="0"/>
                <a:ea typeface="Calibri" pitchFamily="34" charset="-122"/>
                <a:cs typeface="Calibri" pitchFamily="34" charset="-120"/>
              </a:rPr>
              <a:t>"Wit rechts!" Het vakje rechtsonder is altijd licht.</a:t>
            </a:r>
            <a:endParaRPr lang="en-US" sz="1600" dirty="0"/>
          </a:p>
        </p:txBody>
      </p:sp>
      <p:sp>
        <p:nvSpPr>
          <p:cNvPr id="7" name="Shape 4"/>
          <p:cNvSpPr/>
          <p:nvPr/>
        </p:nvSpPr>
        <p:spPr>
          <a:xfrm>
            <a:off x="5120640" y="4361688"/>
            <a:ext cx="201168" cy="201168"/>
          </a:xfrm>
          <a:prstGeom prst="rect">
            <a:avLst/>
          </a:prstGeom>
          <a:solidFill>
            <a:srgbClr val="F7C948"/>
          </a:solidFill>
          <a:ln w="12700">
            <a:solidFill>
              <a:srgbClr val="F7C948"/>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de lijn e</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img/opstelling.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De opstelling</a:t>
            </a:r>
            <a:endParaRPr lang="en-US" sz="3400" dirty="0"/>
          </a:p>
        </p:txBody>
      </p:sp>
      <p:sp>
        <p:nvSpPr>
          <p:cNvPr id="4" name="Text 1"/>
          <p:cNvSpPr txBox="1"/>
          <p:nvPr/>
        </p:nvSpPr>
        <p:spPr>
          <a:xfrm>
            <a:off x="5120640" y="1234440"/>
            <a:ext cx="3611880" cy="1737360"/>
          </a:xfrm>
          <a:prstGeom prst="rect">
            <a:avLst/>
          </a:prstGeom>
          <a:noFill/>
          <a:ln/>
        </p:spPr>
        <p:txBody>
          <a:bodyPr wrap="square" lIns="0" tIns="0" rIns="0" bIns="0" rtlCol="0" anchor="t"/>
          <a:lstStyle/>
          <a:p>
            <a:pPr marL="342900" indent="-342900">
              <a:spcAft>
                <a:spcPts val="500"/>
              </a:spcAft>
              <a:buSzPct val="100000"/>
              <a:buFont typeface="+mj-lt"/>
              <a:buAutoNum type="arabicPeriod" startAt="1"/>
            </a:pPr>
            <a:r>
              <a:rPr lang="en-US" sz="1700" dirty="0">
                <a:solidFill>
                  <a:srgbClr val="2A2A2A"/>
                </a:solidFill>
                <a:latin typeface="Calibri" pitchFamily="34" charset="0"/>
                <a:ea typeface="Calibri" pitchFamily="34" charset="-122"/>
                <a:cs typeface="Calibri" pitchFamily="34" charset="-120"/>
              </a:rPr>
              <a:t>Torens in de hoeken</a:t>
            </a:r>
            <a:endParaRPr lang="en-US" sz="1700" dirty="0"/>
          </a:p>
          <a:p>
            <a:pPr marL="342900" indent="-342900">
              <a:spcAft>
                <a:spcPts val="500"/>
              </a:spcAft>
              <a:buSzPct val="100000"/>
              <a:buFont typeface="+mj-lt"/>
              <a:buAutoNum type="arabicPeriod" startAt="1"/>
            </a:pPr>
            <a:r>
              <a:rPr lang="en-US" sz="1700" dirty="0">
                <a:solidFill>
                  <a:srgbClr val="2A2A2A"/>
                </a:solidFill>
                <a:latin typeface="Calibri" pitchFamily="34" charset="0"/>
                <a:ea typeface="Calibri" pitchFamily="34" charset="-122"/>
                <a:cs typeface="Calibri" pitchFamily="34" charset="-120"/>
              </a:rPr>
              <a:t>Paarden ernaast</a:t>
            </a:r>
            <a:endParaRPr lang="en-US" sz="1700" dirty="0"/>
          </a:p>
          <a:p>
            <a:pPr marL="342900" indent="-342900">
              <a:spcAft>
                <a:spcPts val="500"/>
              </a:spcAft>
              <a:buSzPct val="100000"/>
              <a:buFont typeface="+mj-lt"/>
              <a:buAutoNum type="arabicPeriod" startAt="1"/>
            </a:pPr>
            <a:r>
              <a:rPr lang="en-US" sz="1700" dirty="0">
                <a:solidFill>
                  <a:srgbClr val="2A2A2A"/>
                </a:solidFill>
                <a:latin typeface="Calibri" pitchFamily="34" charset="0"/>
                <a:ea typeface="Calibri" pitchFamily="34" charset="-122"/>
                <a:cs typeface="Calibri" pitchFamily="34" charset="-120"/>
              </a:rPr>
              <a:t>Dan de lopers</a:t>
            </a:r>
            <a:endParaRPr lang="en-US" sz="1700" dirty="0"/>
          </a:p>
          <a:p>
            <a:pPr marL="342900" indent="-342900">
              <a:spcAft>
                <a:spcPts val="500"/>
              </a:spcAft>
              <a:buSzPct val="100000"/>
              <a:buFont typeface="+mj-lt"/>
              <a:buAutoNum type="arabicPeriod" startAt="1"/>
            </a:pPr>
            <a:r>
              <a:rPr lang="en-US" sz="1700" dirty="0">
                <a:solidFill>
                  <a:srgbClr val="2A2A2A"/>
                </a:solidFill>
                <a:latin typeface="Calibri" pitchFamily="34" charset="0"/>
                <a:ea typeface="Calibri" pitchFamily="34" charset="-122"/>
                <a:cs typeface="Calibri" pitchFamily="34" charset="-120"/>
              </a:rPr>
              <a:t>Dame en koning in het midden</a:t>
            </a:r>
            <a:endParaRPr lang="en-US" sz="1700" dirty="0"/>
          </a:p>
          <a:p>
            <a:pPr marL="342900" indent="-342900">
              <a:spcAft>
                <a:spcPts val="500"/>
              </a:spcAft>
              <a:buSzPct val="100000"/>
              <a:buFont typeface="+mj-lt"/>
              <a:buAutoNum type="arabicPeriod" startAt="1"/>
            </a:pPr>
            <a:r>
              <a:rPr lang="en-US" sz="1700" dirty="0">
                <a:solidFill>
                  <a:srgbClr val="2A2A2A"/>
                </a:solidFill>
                <a:latin typeface="Calibri" pitchFamily="34" charset="0"/>
                <a:ea typeface="Calibri" pitchFamily="34" charset="-122"/>
                <a:cs typeface="Calibri" pitchFamily="34" charset="-120"/>
              </a:rPr>
              <a:t>Pionnen op de rij ervoor</a:t>
            </a:r>
            <a:endParaRPr lang="en-US" sz="17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108960"/>
            <a:ext cx="3291840" cy="868680"/>
          </a:xfrm>
          <a:prstGeom prst="rect">
            <a:avLst/>
          </a:prstGeom>
          <a:noFill/>
          <a:ln/>
        </p:spPr>
        <p:txBody>
          <a:bodyPr wrap="square" lIns="0" tIns="0" rIns="0" bIns="0" rtlCol="0" anchor="ctr"/>
          <a:lstStyle/>
          <a:p>
            <a:pPr indent="0" marL="0">
              <a:buNone/>
            </a:pPr>
            <a:r>
              <a:rPr lang="en-US" sz="1600" b="1" dirty="0">
                <a:solidFill>
                  <a:srgbClr val="E87A1A"/>
                </a:solidFill>
                <a:latin typeface="Calibri" pitchFamily="34" charset="0"/>
                <a:ea typeface="Calibri" pitchFamily="34" charset="-122"/>
                <a:cs typeface="Calibri" pitchFamily="34" charset="-120"/>
              </a:rPr>
              <a:t>Onthoud: </a:t>
            </a:r>
            <a:pPr indent="0" marL="0">
              <a:buNone/>
            </a:pPr>
            <a:r>
              <a:rPr lang="en-US" sz="1600" dirty="0">
                <a:solidFill>
                  <a:srgbClr val="2A2A2A"/>
                </a:solidFill>
                <a:latin typeface="Calibri" pitchFamily="34" charset="0"/>
                <a:ea typeface="Calibri" pitchFamily="34" charset="-122"/>
                <a:cs typeface="Calibri" pitchFamily="34" charset="-120"/>
              </a:rPr>
              <a:t>de dame staat op haar eigen kleur. Witte dame op wit, zwarte dame op zwart.</a:t>
            </a:r>
            <a:endParaRPr lang="en-US" sz="1600" dirty="0"/>
          </a:p>
        </p:txBody>
      </p:sp>
      <p:sp>
        <p:nvSpPr>
          <p:cNvPr id="7" name="Shape 4"/>
          <p:cNvSpPr/>
          <p:nvPr/>
        </p:nvSpPr>
        <p:spPr>
          <a:xfrm>
            <a:off x="5120640" y="4361688"/>
            <a:ext cx="201168" cy="201168"/>
          </a:xfrm>
          <a:prstGeom prst="rect">
            <a:avLst/>
          </a:prstGeom>
          <a:solidFill>
            <a:srgbClr val="F7C948"/>
          </a:solidFill>
          <a:ln w="12700">
            <a:solidFill>
              <a:srgbClr val="F7C948"/>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plaats van de dames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img/koning.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384048"/>
            <a:ext cx="822960" cy="822960"/>
          </a:xfrm>
          <a:prstGeom prst="ellipse">
            <a:avLst/>
          </a:prstGeom>
          <a:solidFill>
            <a:srgbClr val="1F4D3A"/>
          </a:solidFill>
          <a:ln w="12700">
            <a:solidFill>
              <a:srgbClr val="1F4D3A"/>
            </a:solidFill>
            <a:prstDash val="solid"/>
          </a:ln>
        </p:spPr>
      </p:sp>
      <p:pic>
        <p:nvPicPr>
          <p:cNvPr id="4" name="Image 1" descr="img/icon_K.png">    </p:cNvPr>
          <p:cNvPicPr>
            <a:picLocks noChangeAspect="1"/>
          </p:cNvPicPr>
          <p:nvPr/>
        </p:nvPicPr>
        <p:blipFill>
          <a:blip r:embed="rId2"/>
          <a:stretch>
            <a:fillRect/>
          </a:stretch>
        </p:blipFill>
        <p:spPr>
          <a:xfrm>
            <a:off x="5202936" y="449885"/>
            <a:ext cx="658368" cy="658368"/>
          </a:xfrm>
          <a:prstGeom prst="rect">
            <a:avLst/>
          </a:prstGeom>
        </p:spPr>
      </p:pic>
      <p:sp>
        <p:nvSpPr>
          <p:cNvPr id="5" name="Text 1"/>
          <p:cNvSpPr txBox="1"/>
          <p:nvPr/>
        </p:nvSpPr>
        <p:spPr>
          <a:xfrm>
            <a:off x="6080760" y="457200"/>
            <a:ext cx="27432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De koning</a:t>
            </a:r>
            <a:endParaRPr lang="en-US" sz="3400" dirty="0"/>
          </a:p>
        </p:txBody>
      </p:sp>
      <p:sp>
        <p:nvSpPr>
          <p:cNvPr id="6" name="Text 2"/>
          <p:cNvSpPr txBox="1"/>
          <p:nvPr/>
        </p:nvSpPr>
        <p:spPr>
          <a:xfrm>
            <a:off x="5120640" y="1371600"/>
            <a:ext cx="3611880" cy="914400"/>
          </a:xfrm>
          <a:prstGeom prst="rect">
            <a:avLst/>
          </a:prstGeom>
          <a:noFill/>
          <a:ln/>
        </p:spPr>
        <p:txBody>
          <a:bodyPr wrap="square" lIns="0" tIns="0" rIns="0" bIns="0" rtlCol="0" anchor="t"/>
          <a:lstStyle/>
          <a:p>
            <a:pPr indent="0" marL="0">
              <a:buNone/>
            </a:pPr>
            <a:r>
              <a:rPr lang="en-US" sz="1800" dirty="0">
                <a:solidFill>
                  <a:srgbClr val="2A2A2A"/>
                </a:solidFill>
                <a:latin typeface="Calibri" pitchFamily="34" charset="0"/>
                <a:ea typeface="Calibri" pitchFamily="34" charset="-122"/>
                <a:cs typeface="Calibri" pitchFamily="34" charset="-120"/>
              </a:rPr>
              <a:t>Zet één stapje, in elke richting: rechtdoor, opzij of schuin.</a:t>
            </a:r>
            <a:endParaRPr lang="en-US" sz="1800" dirty="0"/>
          </a:p>
        </p:txBody>
      </p:sp>
      <p:sp>
        <p:nvSpPr>
          <p:cNvPr id="7" name="Shape 3"/>
          <p:cNvSpPr/>
          <p:nvPr/>
        </p:nvSpPr>
        <p:spPr>
          <a:xfrm>
            <a:off x="5120640" y="2377440"/>
            <a:ext cx="3611880" cy="1051560"/>
          </a:xfrm>
          <a:prstGeom prst="roundRect">
            <a:avLst>
              <a:gd name="adj" fmla="val 10435"/>
            </a:avLst>
          </a:prstGeom>
          <a:solidFill>
            <a:srgbClr val="FFF1E3"/>
          </a:solidFill>
          <a:ln w="12700">
            <a:solidFill>
              <a:srgbClr val="FFF1E3"/>
            </a:solidFill>
            <a:prstDash val="solid"/>
          </a:ln>
        </p:spPr>
      </p:sp>
      <p:sp>
        <p:nvSpPr>
          <p:cNvPr id="8" name="Text 4"/>
          <p:cNvSpPr txBox="1"/>
          <p:nvPr/>
        </p:nvSpPr>
        <p:spPr>
          <a:xfrm>
            <a:off x="5303520" y="2423160"/>
            <a:ext cx="3291840" cy="96012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Onthoud: </a:t>
            </a:r>
            <a:pPr indent="0" marL="0">
              <a:buNone/>
            </a:pPr>
            <a:r>
              <a:rPr lang="en-US" sz="1500" dirty="0">
                <a:solidFill>
                  <a:srgbClr val="2A2A2A"/>
                </a:solidFill>
                <a:latin typeface="Calibri" pitchFamily="34" charset="0"/>
                <a:ea typeface="Calibri" pitchFamily="34" charset="-122"/>
                <a:cs typeface="Calibri" pitchFamily="34" charset="-120"/>
              </a:rPr>
              <a:t>De koning is het belangrijkste stuk. Pas goed op hem!</a:t>
            </a:r>
            <a:endParaRPr lang="en-US" sz="1500" dirty="0"/>
          </a:p>
        </p:txBody>
      </p:sp>
      <p:sp>
        <p:nvSpPr>
          <p:cNvPr id="9" name="Shape 5"/>
          <p:cNvSpPr/>
          <p:nvPr/>
        </p:nvSpPr>
        <p:spPr>
          <a:xfrm>
            <a:off x="5120640" y="3566160"/>
            <a:ext cx="3611880" cy="640080"/>
          </a:xfrm>
          <a:prstGeom prst="roundRect">
            <a:avLst>
              <a:gd name="adj" fmla="val 17143"/>
            </a:avLst>
          </a:prstGeom>
          <a:solidFill>
            <a:srgbClr val="EEF4F0"/>
          </a:solidFill>
          <a:ln w="12700">
            <a:solidFill>
              <a:srgbClr val="EEF4F0"/>
            </a:solidFill>
            <a:prstDash val="solid"/>
          </a:ln>
        </p:spPr>
      </p:sp>
      <p:sp>
        <p:nvSpPr>
          <p:cNvPr id="10" name="Text 6"/>
          <p:cNvSpPr txBox="1"/>
          <p:nvPr/>
        </p:nvSpPr>
        <p:spPr>
          <a:xfrm>
            <a:off x="5303520" y="3566160"/>
            <a:ext cx="3291840" cy="640080"/>
          </a:xfrm>
          <a:prstGeom prst="rect">
            <a:avLst/>
          </a:prstGeom>
          <a:noFill/>
          <a:ln/>
        </p:spPr>
        <p:txBody>
          <a:bodyPr wrap="square" lIns="0" tIns="0" rIns="0" bIns="0" rtlCol="0" anchor="ctr"/>
          <a:lstStyle/>
          <a:p>
            <a:pPr indent="0" marL="0">
              <a:buNone/>
            </a:pPr>
            <a:r>
              <a:rPr lang="en-US" sz="1400" b="1" dirty="0">
                <a:solidFill>
                  <a:srgbClr val="1F4D3A"/>
                </a:solidFill>
                <a:latin typeface="Calibri" pitchFamily="34" charset="0"/>
                <a:ea typeface="Calibri" pitchFamily="34" charset="-122"/>
                <a:cs typeface="Calibri" pitchFamily="34" charset="-120"/>
              </a:rPr>
              <a:t>Doe mee: </a:t>
            </a:r>
            <a:pPr indent="0" marL="0">
              <a:buNone/>
            </a:pPr>
            <a:r>
              <a:rPr lang="en-US" sz="1400" dirty="0">
                <a:solidFill>
                  <a:srgbClr val="2A2A2A"/>
                </a:solidFill>
                <a:latin typeface="Calibri" pitchFamily="34" charset="0"/>
                <a:ea typeface="Calibri" pitchFamily="34" charset="-122"/>
                <a:cs typeface="Calibri" pitchFamily="34" charset="-120"/>
              </a:rPr>
              <a:t>Laat de koning in 5 zetten naar de overkant wandelen.</a:t>
            </a:r>
            <a:endParaRPr lang="en-US" sz="1400" dirty="0"/>
          </a:p>
        </p:txBody>
      </p:sp>
      <p:sp>
        <p:nvSpPr>
          <p:cNvPr id="11" name="Shape 7"/>
          <p:cNvSpPr/>
          <p:nvPr/>
        </p:nvSpPr>
        <p:spPr>
          <a:xfrm>
            <a:off x="5120640" y="4443984"/>
            <a:ext cx="182880" cy="182880"/>
          </a:xfrm>
          <a:prstGeom prst="ellipse">
            <a:avLst/>
          </a:prstGeom>
          <a:solidFill>
            <a:srgbClr val="2E7D5A"/>
          </a:solidFill>
          <a:ln w="12700">
            <a:solidFill>
              <a:srgbClr val="2E7D5A"/>
            </a:solidFill>
            <a:prstDash val="solid"/>
          </a:ln>
        </p:spPr>
      </p:sp>
      <p:sp>
        <p:nvSpPr>
          <p:cNvPr id="12" name="Text 8"/>
          <p:cNvSpPr txBox="1"/>
          <p:nvPr/>
        </p:nvSpPr>
        <p:spPr>
          <a:xfrm>
            <a:off x="539496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img/toren.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384048"/>
            <a:ext cx="822960" cy="822960"/>
          </a:xfrm>
          <a:prstGeom prst="ellipse">
            <a:avLst/>
          </a:prstGeom>
          <a:solidFill>
            <a:srgbClr val="1F4D3A"/>
          </a:solidFill>
          <a:ln w="12700">
            <a:solidFill>
              <a:srgbClr val="1F4D3A"/>
            </a:solidFill>
            <a:prstDash val="solid"/>
          </a:ln>
        </p:spPr>
      </p:sp>
      <p:pic>
        <p:nvPicPr>
          <p:cNvPr id="4" name="Image 1" descr="img/icon_R.png">    </p:cNvPr>
          <p:cNvPicPr>
            <a:picLocks noChangeAspect="1"/>
          </p:cNvPicPr>
          <p:nvPr/>
        </p:nvPicPr>
        <p:blipFill>
          <a:blip r:embed="rId2"/>
          <a:stretch>
            <a:fillRect/>
          </a:stretch>
        </p:blipFill>
        <p:spPr>
          <a:xfrm>
            <a:off x="5202936" y="449885"/>
            <a:ext cx="658368" cy="658368"/>
          </a:xfrm>
          <a:prstGeom prst="rect">
            <a:avLst/>
          </a:prstGeom>
        </p:spPr>
      </p:pic>
      <p:sp>
        <p:nvSpPr>
          <p:cNvPr id="5" name="Text 1"/>
          <p:cNvSpPr txBox="1"/>
          <p:nvPr/>
        </p:nvSpPr>
        <p:spPr>
          <a:xfrm>
            <a:off x="6080760" y="457200"/>
            <a:ext cx="27432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De toren</a:t>
            </a:r>
            <a:endParaRPr lang="en-US" sz="3400" dirty="0"/>
          </a:p>
        </p:txBody>
      </p:sp>
      <p:sp>
        <p:nvSpPr>
          <p:cNvPr id="6" name="Text 2"/>
          <p:cNvSpPr txBox="1"/>
          <p:nvPr/>
        </p:nvSpPr>
        <p:spPr>
          <a:xfrm>
            <a:off x="5120640" y="1371600"/>
            <a:ext cx="3611880" cy="914400"/>
          </a:xfrm>
          <a:prstGeom prst="rect">
            <a:avLst/>
          </a:prstGeom>
          <a:noFill/>
          <a:ln/>
        </p:spPr>
        <p:txBody>
          <a:bodyPr wrap="square" lIns="0" tIns="0" rIns="0" bIns="0" rtlCol="0" anchor="t"/>
          <a:lstStyle/>
          <a:p>
            <a:pPr indent="0" marL="0">
              <a:buNone/>
            </a:pPr>
            <a:r>
              <a:rPr lang="en-US" sz="1800" dirty="0">
                <a:solidFill>
                  <a:srgbClr val="2A2A2A"/>
                </a:solidFill>
                <a:latin typeface="Calibri" pitchFamily="34" charset="0"/>
                <a:ea typeface="Calibri" pitchFamily="34" charset="-122"/>
                <a:cs typeface="Calibri" pitchFamily="34" charset="-120"/>
              </a:rPr>
              <a:t>Rijdt rechtdoor: vooruit, achteruit of opzij, zo ver als hij wil.</a:t>
            </a:r>
            <a:endParaRPr lang="en-US" sz="1800" dirty="0"/>
          </a:p>
        </p:txBody>
      </p:sp>
      <p:sp>
        <p:nvSpPr>
          <p:cNvPr id="7" name="Shape 3"/>
          <p:cNvSpPr/>
          <p:nvPr/>
        </p:nvSpPr>
        <p:spPr>
          <a:xfrm>
            <a:off x="5120640" y="2377440"/>
            <a:ext cx="3611880" cy="1051560"/>
          </a:xfrm>
          <a:prstGeom prst="roundRect">
            <a:avLst>
              <a:gd name="adj" fmla="val 10435"/>
            </a:avLst>
          </a:prstGeom>
          <a:solidFill>
            <a:srgbClr val="FFF1E3"/>
          </a:solidFill>
          <a:ln w="12700">
            <a:solidFill>
              <a:srgbClr val="FFF1E3"/>
            </a:solidFill>
            <a:prstDash val="solid"/>
          </a:ln>
        </p:spPr>
      </p:sp>
      <p:sp>
        <p:nvSpPr>
          <p:cNvPr id="8" name="Text 4"/>
          <p:cNvSpPr txBox="1"/>
          <p:nvPr/>
        </p:nvSpPr>
        <p:spPr>
          <a:xfrm>
            <a:off x="5303520" y="2423160"/>
            <a:ext cx="3291840" cy="96012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Onthoud: </a:t>
            </a:r>
            <a:pPr indent="0" marL="0">
              <a:buNone/>
            </a:pPr>
            <a:r>
              <a:rPr lang="en-US" sz="1500" dirty="0">
                <a:solidFill>
                  <a:srgbClr val="2A2A2A"/>
                </a:solidFill>
                <a:latin typeface="Calibri" pitchFamily="34" charset="0"/>
                <a:ea typeface="Calibri" pitchFamily="34" charset="-122"/>
                <a:cs typeface="Calibri" pitchFamily="34" charset="-120"/>
              </a:rPr>
              <a:t>De toren mag niet over andere stukken springen.</a:t>
            </a:r>
            <a:endParaRPr lang="en-US" sz="1500" dirty="0"/>
          </a:p>
        </p:txBody>
      </p:sp>
      <p:sp>
        <p:nvSpPr>
          <p:cNvPr id="9" name="Shape 5"/>
          <p:cNvSpPr/>
          <p:nvPr/>
        </p:nvSpPr>
        <p:spPr>
          <a:xfrm>
            <a:off x="5120640" y="3566160"/>
            <a:ext cx="3611880" cy="640080"/>
          </a:xfrm>
          <a:prstGeom prst="roundRect">
            <a:avLst>
              <a:gd name="adj" fmla="val 17143"/>
            </a:avLst>
          </a:prstGeom>
          <a:solidFill>
            <a:srgbClr val="EEF4F0"/>
          </a:solidFill>
          <a:ln w="12700">
            <a:solidFill>
              <a:srgbClr val="EEF4F0"/>
            </a:solidFill>
            <a:prstDash val="solid"/>
          </a:ln>
        </p:spPr>
      </p:sp>
      <p:sp>
        <p:nvSpPr>
          <p:cNvPr id="10" name="Text 6"/>
          <p:cNvSpPr txBox="1"/>
          <p:nvPr/>
        </p:nvSpPr>
        <p:spPr>
          <a:xfrm>
            <a:off x="5303520" y="3566160"/>
            <a:ext cx="3291840" cy="640080"/>
          </a:xfrm>
          <a:prstGeom prst="rect">
            <a:avLst/>
          </a:prstGeom>
          <a:noFill/>
          <a:ln/>
        </p:spPr>
        <p:txBody>
          <a:bodyPr wrap="square" lIns="0" tIns="0" rIns="0" bIns="0" rtlCol="0" anchor="ctr"/>
          <a:lstStyle/>
          <a:p>
            <a:pPr indent="0" marL="0">
              <a:buNone/>
            </a:pPr>
            <a:r>
              <a:rPr lang="en-US" sz="1400" b="1" dirty="0">
                <a:solidFill>
                  <a:srgbClr val="1F4D3A"/>
                </a:solidFill>
                <a:latin typeface="Calibri" pitchFamily="34" charset="0"/>
                <a:ea typeface="Calibri" pitchFamily="34" charset="-122"/>
                <a:cs typeface="Calibri" pitchFamily="34" charset="-120"/>
              </a:rPr>
              <a:t>Doe mee: </a:t>
            </a:r>
            <a:pPr indent="0" marL="0">
              <a:buNone/>
            </a:pPr>
            <a:r>
              <a:rPr lang="en-US" sz="1400" dirty="0">
                <a:solidFill>
                  <a:srgbClr val="2A2A2A"/>
                </a:solidFill>
                <a:latin typeface="Calibri" pitchFamily="34" charset="0"/>
                <a:ea typeface="Calibri" pitchFamily="34" charset="-122"/>
                <a:cs typeface="Calibri" pitchFamily="34" charset="-120"/>
              </a:rPr>
              <a:t>Hoe snel raakt de toren van a1 naar h8?</a:t>
            </a:r>
            <a:endParaRPr lang="en-US" sz="1400" dirty="0"/>
          </a:p>
        </p:txBody>
      </p:sp>
      <p:sp>
        <p:nvSpPr>
          <p:cNvPr id="11" name="Shape 7"/>
          <p:cNvSpPr/>
          <p:nvPr/>
        </p:nvSpPr>
        <p:spPr>
          <a:xfrm>
            <a:off x="5120640" y="4443984"/>
            <a:ext cx="182880" cy="182880"/>
          </a:xfrm>
          <a:prstGeom prst="ellipse">
            <a:avLst/>
          </a:prstGeom>
          <a:solidFill>
            <a:srgbClr val="2E7D5A"/>
          </a:solidFill>
          <a:ln w="12700">
            <a:solidFill>
              <a:srgbClr val="2E7D5A"/>
            </a:solidFill>
            <a:prstDash val="solid"/>
          </a:ln>
        </p:spPr>
      </p:sp>
      <p:sp>
        <p:nvSpPr>
          <p:cNvPr id="12" name="Text 8"/>
          <p:cNvSpPr txBox="1"/>
          <p:nvPr/>
        </p:nvSpPr>
        <p:spPr>
          <a:xfrm>
            <a:off x="539496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img/loper.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384048"/>
            <a:ext cx="822960" cy="822960"/>
          </a:xfrm>
          <a:prstGeom prst="ellipse">
            <a:avLst/>
          </a:prstGeom>
          <a:solidFill>
            <a:srgbClr val="1F4D3A"/>
          </a:solidFill>
          <a:ln w="12700">
            <a:solidFill>
              <a:srgbClr val="1F4D3A"/>
            </a:solidFill>
            <a:prstDash val="solid"/>
          </a:ln>
        </p:spPr>
      </p:sp>
      <p:pic>
        <p:nvPicPr>
          <p:cNvPr id="4" name="Image 1" descr="img/icon_B.png">    </p:cNvPr>
          <p:cNvPicPr>
            <a:picLocks noChangeAspect="1"/>
          </p:cNvPicPr>
          <p:nvPr/>
        </p:nvPicPr>
        <p:blipFill>
          <a:blip r:embed="rId2"/>
          <a:stretch>
            <a:fillRect/>
          </a:stretch>
        </p:blipFill>
        <p:spPr>
          <a:xfrm>
            <a:off x="5202936" y="449885"/>
            <a:ext cx="658368" cy="658368"/>
          </a:xfrm>
          <a:prstGeom prst="rect">
            <a:avLst/>
          </a:prstGeom>
        </p:spPr>
      </p:pic>
      <p:sp>
        <p:nvSpPr>
          <p:cNvPr id="5" name="Text 1"/>
          <p:cNvSpPr txBox="1"/>
          <p:nvPr/>
        </p:nvSpPr>
        <p:spPr>
          <a:xfrm>
            <a:off x="6080760" y="457200"/>
            <a:ext cx="27432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De loper</a:t>
            </a:r>
            <a:endParaRPr lang="en-US" sz="3400" dirty="0"/>
          </a:p>
        </p:txBody>
      </p:sp>
      <p:sp>
        <p:nvSpPr>
          <p:cNvPr id="6" name="Text 2"/>
          <p:cNvSpPr txBox="1"/>
          <p:nvPr/>
        </p:nvSpPr>
        <p:spPr>
          <a:xfrm>
            <a:off x="5120640" y="1371600"/>
            <a:ext cx="3611880" cy="914400"/>
          </a:xfrm>
          <a:prstGeom prst="rect">
            <a:avLst/>
          </a:prstGeom>
          <a:noFill/>
          <a:ln/>
        </p:spPr>
        <p:txBody>
          <a:bodyPr wrap="square" lIns="0" tIns="0" rIns="0" bIns="0" rtlCol="0" anchor="t"/>
          <a:lstStyle/>
          <a:p>
            <a:pPr indent="0" marL="0">
              <a:buNone/>
            </a:pPr>
            <a:r>
              <a:rPr lang="en-US" sz="1800" dirty="0">
                <a:solidFill>
                  <a:srgbClr val="2A2A2A"/>
                </a:solidFill>
                <a:latin typeface="Calibri" pitchFamily="34" charset="0"/>
                <a:ea typeface="Calibri" pitchFamily="34" charset="-122"/>
                <a:cs typeface="Calibri" pitchFamily="34" charset="-120"/>
              </a:rPr>
              <a:t>Loopt schuin, zo ver als hij wil.</a:t>
            </a:r>
            <a:endParaRPr lang="en-US" sz="1800" dirty="0"/>
          </a:p>
        </p:txBody>
      </p:sp>
      <p:sp>
        <p:nvSpPr>
          <p:cNvPr id="7" name="Shape 3"/>
          <p:cNvSpPr/>
          <p:nvPr/>
        </p:nvSpPr>
        <p:spPr>
          <a:xfrm>
            <a:off x="5120640" y="2377440"/>
            <a:ext cx="3611880" cy="1051560"/>
          </a:xfrm>
          <a:prstGeom prst="roundRect">
            <a:avLst>
              <a:gd name="adj" fmla="val 10435"/>
            </a:avLst>
          </a:prstGeom>
          <a:solidFill>
            <a:srgbClr val="FFF1E3"/>
          </a:solidFill>
          <a:ln w="12700">
            <a:solidFill>
              <a:srgbClr val="FFF1E3"/>
            </a:solidFill>
            <a:prstDash val="solid"/>
          </a:ln>
        </p:spPr>
      </p:sp>
      <p:sp>
        <p:nvSpPr>
          <p:cNvPr id="8" name="Text 4"/>
          <p:cNvSpPr txBox="1"/>
          <p:nvPr/>
        </p:nvSpPr>
        <p:spPr>
          <a:xfrm>
            <a:off x="5303520" y="2423160"/>
            <a:ext cx="3291840" cy="96012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Onthoud: </a:t>
            </a:r>
            <a:pPr indent="0" marL="0">
              <a:buNone/>
            </a:pPr>
            <a:r>
              <a:rPr lang="en-US" sz="1500" dirty="0">
                <a:solidFill>
                  <a:srgbClr val="2A2A2A"/>
                </a:solidFill>
                <a:latin typeface="Calibri" pitchFamily="34" charset="0"/>
                <a:ea typeface="Calibri" pitchFamily="34" charset="-122"/>
                <a:cs typeface="Calibri" pitchFamily="34" charset="-120"/>
              </a:rPr>
              <a:t>Een loper blijft altijd op dezelfde kleur. Elke speler heeft een witte en een zwarte loper.</a:t>
            </a:r>
            <a:endParaRPr lang="en-US" sz="1500" dirty="0"/>
          </a:p>
        </p:txBody>
      </p:sp>
      <p:sp>
        <p:nvSpPr>
          <p:cNvPr id="9" name="Shape 5"/>
          <p:cNvSpPr/>
          <p:nvPr/>
        </p:nvSpPr>
        <p:spPr>
          <a:xfrm>
            <a:off x="5120640" y="3566160"/>
            <a:ext cx="3611880" cy="640080"/>
          </a:xfrm>
          <a:prstGeom prst="roundRect">
            <a:avLst>
              <a:gd name="adj" fmla="val 17143"/>
            </a:avLst>
          </a:prstGeom>
          <a:solidFill>
            <a:srgbClr val="EEF4F0"/>
          </a:solidFill>
          <a:ln w="12700">
            <a:solidFill>
              <a:srgbClr val="EEF4F0"/>
            </a:solidFill>
            <a:prstDash val="solid"/>
          </a:ln>
        </p:spPr>
      </p:sp>
      <p:sp>
        <p:nvSpPr>
          <p:cNvPr id="10" name="Text 6"/>
          <p:cNvSpPr txBox="1"/>
          <p:nvPr/>
        </p:nvSpPr>
        <p:spPr>
          <a:xfrm>
            <a:off x="5303520" y="3566160"/>
            <a:ext cx="3291840" cy="640080"/>
          </a:xfrm>
          <a:prstGeom prst="rect">
            <a:avLst/>
          </a:prstGeom>
          <a:noFill/>
          <a:ln/>
        </p:spPr>
        <p:txBody>
          <a:bodyPr wrap="square" lIns="0" tIns="0" rIns="0" bIns="0" rtlCol="0" anchor="ctr"/>
          <a:lstStyle/>
          <a:p>
            <a:pPr indent="0" marL="0">
              <a:buNone/>
            </a:pPr>
            <a:r>
              <a:rPr lang="en-US" sz="1400" b="1" dirty="0">
                <a:solidFill>
                  <a:srgbClr val="1F4D3A"/>
                </a:solidFill>
                <a:latin typeface="Calibri" pitchFamily="34" charset="0"/>
                <a:ea typeface="Calibri" pitchFamily="34" charset="-122"/>
                <a:cs typeface="Calibri" pitchFamily="34" charset="-120"/>
              </a:rPr>
              <a:t>Doe mee: </a:t>
            </a:r>
            <a:pPr indent="0" marL="0">
              <a:buNone/>
            </a:pPr>
            <a:r>
              <a:rPr lang="en-US" sz="1400" dirty="0">
                <a:solidFill>
                  <a:srgbClr val="2A2A2A"/>
                </a:solidFill>
                <a:latin typeface="Calibri" pitchFamily="34" charset="0"/>
                <a:ea typeface="Calibri" pitchFamily="34" charset="-122"/>
                <a:cs typeface="Calibri" pitchFamily="34" charset="-120"/>
              </a:rPr>
              <a:t>Zoek een vakje waar deze loper nooit kan komen.</a:t>
            </a:r>
            <a:endParaRPr lang="en-US" sz="1400" dirty="0"/>
          </a:p>
        </p:txBody>
      </p:sp>
      <p:sp>
        <p:nvSpPr>
          <p:cNvPr id="11" name="Shape 7"/>
          <p:cNvSpPr/>
          <p:nvPr/>
        </p:nvSpPr>
        <p:spPr>
          <a:xfrm>
            <a:off x="5120640" y="4443984"/>
            <a:ext cx="182880" cy="182880"/>
          </a:xfrm>
          <a:prstGeom prst="ellipse">
            <a:avLst/>
          </a:prstGeom>
          <a:solidFill>
            <a:srgbClr val="2E7D5A"/>
          </a:solidFill>
          <a:ln w="12700">
            <a:solidFill>
              <a:srgbClr val="2E7D5A"/>
            </a:solidFill>
            <a:prstDash val="solid"/>
          </a:ln>
        </p:spPr>
      </p:sp>
      <p:sp>
        <p:nvSpPr>
          <p:cNvPr id="12" name="Text 8"/>
          <p:cNvSpPr txBox="1"/>
          <p:nvPr/>
        </p:nvSpPr>
        <p:spPr>
          <a:xfrm>
            <a:off x="539496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img/dame.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384048"/>
            <a:ext cx="822960" cy="822960"/>
          </a:xfrm>
          <a:prstGeom prst="ellipse">
            <a:avLst/>
          </a:prstGeom>
          <a:solidFill>
            <a:srgbClr val="1F4D3A"/>
          </a:solidFill>
          <a:ln w="12700">
            <a:solidFill>
              <a:srgbClr val="1F4D3A"/>
            </a:solidFill>
            <a:prstDash val="solid"/>
          </a:ln>
        </p:spPr>
      </p:sp>
      <p:pic>
        <p:nvPicPr>
          <p:cNvPr id="4" name="Image 1" descr="img/icon_Q.png">    </p:cNvPr>
          <p:cNvPicPr>
            <a:picLocks noChangeAspect="1"/>
          </p:cNvPicPr>
          <p:nvPr/>
        </p:nvPicPr>
        <p:blipFill>
          <a:blip r:embed="rId2"/>
          <a:stretch>
            <a:fillRect/>
          </a:stretch>
        </p:blipFill>
        <p:spPr>
          <a:xfrm>
            <a:off x="5202936" y="449885"/>
            <a:ext cx="658368" cy="658368"/>
          </a:xfrm>
          <a:prstGeom prst="rect">
            <a:avLst/>
          </a:prstGeom>
        </p:spPr>
      </p:pic>
      <p:sp>
        <p:nvSpPr>
          <p:cNvPr id="5" name="Text 1"/>
          <p:cNvSpPr txBox="1"/>
          <p:nvPr/>
        </p:nvSpPr>
        <p:spPr>
          <a:xfrm>
            <a:off x="6080760" y="457200"/>
            <a:ext cx="27432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De dame</a:t>
            </a:r>
            <a:endParaRPr lang="en-US" sz="3400" dirty="0"/>
          </a:p>
        </p:txBody>
      </p:sp>
      <p:sp>
        <p:nvSpPr>
          <p:cNvPr id="6" name="Text 2"/>
          <p:cNvSpPr txBox="1"/>
          <p:nvPr/>
        </p:nvSpPr>
        <p:spPr>
          <a:xfrm>
            <a:off x="5120640" y="1371600"/>
            <a:ext cx="3611880" cy="914400"/>
          </a:xfrm>
          <a:prstGeom prst="rect">
            <a:avLst/>
          </a:prstGeom>
          <a:noFill/>
          <a:ln/>
        </p:spPr>
        <p:txBody>
          <a:bodyPr wrap="square" lIns="0" tIns="0" rIns="0" bIns="0" rtlCol="0" anchor="t"/>
          <a:lstStyle/>
          <a:p>
            <a:pPr indent="0" marL="0">
              <a:buNone/>
            </a:pPr>
            <a:r>
              <a:rPr lang="en-US" sz="1800" dirty="0">
                <a:solidFill>
                  <a:srgbClr val="2A2A2A"/>
                </a:solidFill>
                <a:latin typeface="Calibri" pitchFamily="34" charset="0"/>
                <a:ea typeface="Calibri" pitchFamily="34" charset="-122"/>
                <a:cs typeface="Calibri" pitchFamily="34" charset="-120"/>
              </a:rPr>
              <a:t>Mag alles wat de toren en de loper samen mogen: rechtdoor én schuin, zo ver als ze wil.</a:t>
            </a:r>
            <a:endParaRPr lang="en-US" sz="1800" dirty="0"/>
          </a:p>
        </p:txBody>
      </p:sp>
      <p:sp>
        <p:nvSpPr>
          <p:cNvPr id="7" name="Shape 3"/>
          <p:cNvSpPr/>
          <p:nvPr/>
        </p:nvSpPr>
        <p:spPr>
          <a:xfrm>
            <a:off x="5120640" y="2377440"/>
            <a:ext cx="3611880" cy="1051560"/>
          </a:xfrm>
          <a:prstGeom prst="roundRect">
            <a:avLst>
              <a:gd name="adj" fmla="val 10435"/>
            </a:avLst>
          </a:prstGeom>
          <a:solidFill>
            <a:srgbClr val="FFF1E3"/>
          </a:solidFill>
          <a:ln w="12700">
            <a:solidFill>
              <a:srgbClr val="FFF1E3"/>
            </a:solidFill>
            <a:prstDash val="solid"/>
          </a:ln>
        </p:spPr>
      </p:sp>
      <p:sp>
        <p:nvSpPr>
          <p:cNvPr id="8" name="Text 4"/>
          <p:cNvSpPr txBox="1"/>
          <p:nvPr/>
        </p:nvSpPr>
        <p:spPr>
          <a:xfrm>
            <a:off x="5303520" y="2423160"/>
            <a:ext cx="3291840" cy="96012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Onthoud: </a:t>
            </a:r>
            <a:pPr indent="0" marL="0">
              <a:buNone/>
            </a:pPr>
            <a:r>
              <a:rPr lang="en-US" sz="1500" dirty="0">
                <a:solidFill>
                  <a:srgbClr val="2A2A2A"/>
                </a:solidFill>
                <a:latin typeface="Calibri" pitchFamily="34" charset="0"/>
                <a:ea typeface="Calibri" pitchFamily="34" charset="-122"/>
                <a:cs typeface="Calibri" pitchFamily="34" charset="-120"/>
              </a:rPr>
              <a:t>De dame is het sterkste stuk. Geef haar niet zomaar weg!</a:t>
            </a:r>
            <a:endParaRPr lang="en-US" sz="1500" dirty="0"/>
          </a:p>
        </p:txBody>
      </p:sp>
      <p:sp>
        <p:nvSpPr>
          <p:cNvPr id="9" name="Shape 5"/>
          <p:cNvSpPr/>
          <p:nvPr/>
        </p:nvSpPr>
        <p:spPr>
          <a:xfrm>
            <a:off x="5120640" y="3566160"/>
            <a:ext cx="3611880" cy="640080"/>
          </a:xfrm>
          <a:prstGeom prst="roundRect">
            <a:avLst>
              <a:gd name="adj" fmla="val 17143"/>
            </a:avLst>
          </a:prstGeom>
          <a:solidFill>
            <a:srgbClr val="EEF4F0"/>
          </a:solidFill>
          <a:ln w="12700">
            <a:solidFill>
              <a:srgbClr val="EEF4F0"/>
            </a:solidFill>
            <a:prstDash val="solid"/>
          </a:ln>
        </p:spPr>
      </p:sp>
      <p:sp>
        <p:nvSpPr>
          <p:cNvPr id="10" name="Text 6"/>
          <p:cNvSpPr txBox="1"/>
          <p:nvPr/>
        </p:nvSpPr>
        <p:spPr>
          <a:xfrm>
            <a:off x="5303520" y="3566160"/>
            <a:ext cx="3291840" cy="640080"/>
          </a:xfrm>
          <a:prstGeom prst="rect">
            <a:avLst/>
          </a:prstGeom>
          <a:noFill/>
          <a:ln/>
        </p:spPr>
        <p:txBody>
          <a:bodyPr wrap="square" lIns="0" tIns="0" rIns="0" bIns="0" rtlCol="0" anchor="ctr"/>
          <a:lstStyle/>
          <a:p>
            <a:pPr indent="0" marL="0">
              <a:buNone/>
            </a:pPr>
            <a:r>
              <a:rPr lang="en-US" sz="1400" b="1" dirty="0">
                <a:solidFill>
                  <a:srgbClr val="1F4D3A"/>
                </a:solidFill>
                <a:latin typeface="Calibri" pitchFamily="34" charset="0"/>
                <a:ea typeface="Calibri" pitchFamily="34" charset="-122"/>
                <a:cs typeface="Calibri" pitchFamily="34" charset="-120"/>
              </a:rPr>
              <a:t>Doe mee: </a:t>
            </a:r>
            <a:pPr indent="0" marL="0">
              <a:buNone/>
            </a:pPr>
            <a:r>
              <a:rPr lang="en-US" sz="1400" dirty="0">
                <a:solidFill>
                  <a:srgbClr val="2A2A2A"/>
                </a:solidFill>
                <a:latin typeface="Calibri" pitchFamily="34" charset="0"/>
                <a:ea typeface="Calibri" pitchFamily="34" charset="-122"/>
                <a:cs typeface="Calibri" pitchFamily="34" charset="-120"/>
              </a:rPr>
              <a:t>Tel: naar hoeveel vakjes kan de dame hier gaan?</a:t>
            </a:r>
            <a:endParaRPr lang="en-US" sz="1400" dirty="0"/>
          </a:p>
        </p:txBody>
      </p:sp>
      <p:sp>
        <p:nvSpPr>
          <p:cNvPr id="11" name="Shape 7"/>
          <p:cNvSpPr/>
          <p:nvPr/>
        </p:nvSpPr>
        <p:spPr>
          <a:xfrm>
            <a:off x="5120640" y="4443984"/>
            <a:ext cx="182880" cy="182880"/>
          </a:xfrm>
          <a:prstGeom prst="ellipse">
            <a:avLst/>
          </a:prstGeom>
          <a:solidFill>
            <a:srgbClr val="2E7D5A"/>
          </a:solidFill>
          <a:ln w="12700">
            <a:solidFill>
              <a:srgbClr val="2E7D5A"/>
            </a:solidFill>
            <a:prstDash val="solid"/>
          </a:ln>
        </p:spPr>
      </p:sp>
      <p:sp>
        <p:nvSpPr>
          <p:cNvPr id="12" name="Text 8"/>
          <p:cNvSpPr txBox="1"/>
          <p:nvPr/>
        </p:nvSpPr>
        <p:spPr>
          <a:xfrm>
            <a:off x="539496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img/paard.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384048"/>
            <a:ext cx="822960" cy="822960"/>
          </a:xfrm>
          <a:prstGeom prst="ellipse">
            <a:avLst/>
          </a:prstGeom>
          <a:solidFill>
            <a:srgbClr val="1F4D3A"/>
          </a:solidFill>
          <a:ln w="12700">
            <a:solidFill>
              <a:srgbClr val="1F4D3A"/>
            </a:solidFill>
            <a:prstDash val="solid"/>
          </a:ln>
        </p:spPr>
      </p:sp>
      <p:pic>
        <p:nvPicPr>
          <p:cNvPr id="4" name="Image 1" descr="img/icon_N.png">    </p:cNvPr>
          <p:cNvPicPr>
            <a:picLocks noChangeAspect="1"/>
          </p:cNvPicPr>
          <p:nvPr/>
        </p:nvPicPr>
        <p:blipFill>
          <a:blip r:embed="rId2"/>
          <a:stretch>
            <a:fillRect/>
          </a:stretch>
        </p:blipFill>
        <p:spPr>
          <a:xfrm>
            <a:off x="5202936" y="449885"/>
            <a:ext cx="658368" cy="658368"/>
          </a:xfrm>
          <a:prstGeom prst="rect">
            <a:avLst/>
          </a:prstGeom>
        </p:spPr>
      </p:pic>
      <p:sp>
        <p:nvSpPr>
          <p:cNvPr id="5" name="Text 1"/>
          <p:cNvSpPr txBox="1"/>
          <p:nvPr/>
        </p:nvSpPr>
        <p:spPr>
          <a:xfrm>
            <a:off x="6080760" y="457200"/>
            <a:ext cx="27432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Het paard</a:t>
            </a:r>
            <a:endParaRPr lang="en-US" sz="3400" dirty="0"/>
          </a:p>
        </p:txBody>
      </p:sp>
      <p:sp>
        <p:nvSpPr>
          <p:cNvPr id="6" name="Text 2"/>
          <p:cNvSpPr txBox="1"/>
          <p:nvPr/>
        </p:nvSpPr>
        <p:spPr>
          <a:xfrm>
            <a:off x="5120640" y="1371600"/>
            <a:ext cx="3611880" cy="914400"/>
          </a:xfrm>
          <a:prstGeom prst="rect">
            <a:avLst/>
          </a:prstGeom>
          <a:noFill/>
          <a:ln/>
        </p:spPr>
        <p:txBody>
          <a:bodyPr wrap="square" lIns="0" tIns="0" rIns="0" bIns="0" rtlCol="0" anchor="t"/>
          <a:lstStyle/>
          <a:p>
            <a:pPr indent="0" marL="0">
              <a:buNone/>
            </a:pPr>
            <a:r>
              <a:rPr lang="en-US" sz="1800" dirty="0">
                <a:solidFill>
                  <a:srgbClr val="2A2A2A"/>
                </a:solidFill>
                <a:latin typeface="Calibri" pitchFamily="34" charset="0"/>
                <a:ea typeface="Calibri" pitchFamily="34" charset="-122"/>
                <a:cs typeface="Calibri" pitchFamily="34" charset="-120"/>
              </a:rPr>
              <a:t>Springt in een L: twee vakjes rechtdoor en dan één opzij.</a:t>
            </a:r>
            <a:endParaRPr lang="en-US" sz="1800" dirty="0"/>
          </a:p>
        </p:txBody>
      </p:sp>
      <p:sp>
        <p:nvSpPr>
          <p:cNvPr id="7" name="Shape 3"/>
          <p:cNvSpPr/>
          <p:nvPr/>
        </p:nvSpPr>
        <p:spPr>
          <a:xfrm>
            <a:off x="5120640" y="2377440"/>
            <a:ext cx="3611880" cy="1051560"/>
          </a:xfrm>
          <a:prstGeom prst="roundRect">
            <a:avLst>
              <a:gd name="adj" fmla="val 10435"/>
            </a:avLst>
          </a:prstGeom>
          <a:solidFill>
            <a:srgbClr val="FFF1E3"/>
          </a:solidFill>
          <a:ln w="12700">
            <a:solidFill>
              <a:srgbClr val="FFF1E3"/>
            </a:solidFill>
            <a:prstDash val="solid"/>
          </a:ln>
        </p:spPr>
      </p:sp>
      <p:sp>
        <p:nvSpPr>
          <p:cNvPr id="8" name="Text 4"/>
          <p:cNvSpPr txBox="1"/>
          <p:nvPr/>
        </p:nvSpPr>
        <p:spPr>
          <a:xfrm>
            <a:off x="5303520" y="2423160"/>
            <a:ext cx="3291840" cy="96012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Onthoud: </a:t>
            </a:r>
            <a:pPr indent="0" marL="0">
              <a:buNone/>
            </a:pPr>
            <a:r>
              <a:rPr lang="en-US" sz="1500" dirty="0">
                <a:solidFill>
                  <a:srgbClr val="2A2A2A"/>
                </a:solidFill>
                <a:latin typeface="Calibri" pitchFamily="34" charset="0"/>
                <a:ea typeface="Calibri" pitchFamily="34" charset="-122"/>
                <a:cs typeface="Calibri" pitchFamily="34" charset="-120"/>
              </a:rPr>
              <a:t>Het paard is het enige stuk dat over andere stukken mag springen.</a:t>
            </a:r>
            <a:endParaRPr lang="en-US" sz="1500" dirty="0"/>
          </a:p>
        </p:txBody>
      </p:sp>
      <p:sp>
        <p:nvSpPr>
          <p:cNvPr id="9" name="Shape 5"/>
          <p:cNvSpPr/>
          <p:nvPr/>
        </p:nvSpPr>
        <p:spPr>
          <a:xfrm>
            <a:off x="5120640" y="3566160"/>
            <a:ext cx="3611880" cy="640080"/>
          </a:xfrm>
          <a:prstGeom prst="roundRect">
            <a:avLst>
              <a:gd name="adj" fmla="val 17143"/>
            </a:avLst>
          </a:prstGeom>
          <a:solidFill>
            <a:srgbClr val="EEF4F0"/>
          </a:solidFill>
          <a:ln w="12700">
            <a:solidFill>
              <a:srgbClr val="EEF4F0"/>
            </a:solidFill>
            <a:prstDash val="solid"/>
          </a:ln>
        </p:spPr>
      </p:sp>
      <p:sp>
        <p:nvSpPr>
          <p:cNvPr id="10" name="Text 6"/>
          <p:cNvSpPr txBox="1"/>
          <p:nvPr/>
        </p:nvSpPr>
        <p:spPr>
          <a:xfrm>
            <a:off x="5303520" y="3566160"/>
            <a:ext cx="3291840" cy="640080"/>
          </a:xfrm>
          <a:prstGeom prst="rect">
            <a:avLst/>
          </a:prstGeom>
          <a:noFill/>
          <a:ln/>
        </p:spPr>
        <p:txBody>
          <a:bodyPr wrap="square" lIns="0" tIns="0" rIns="0" bIns="0" rtlCol="0" anchor="ctr"/>
          <a:lstStyle/>
          <a:p>
            <a:pPr indent="0" marL="0">
              <a:buNone/>
            </a:pPr>
            <a:r>
              <a:rPr lang="en-US" sz="1400" b="1" dirty="0">
                <a:solidFill>
                  <a:srgbClr val="1F4D3A"/>
                </a:solidFill>
                <a:latin typeface="Calibri" pitchFamily="34" charset="0"/>
                <a:ea typeface="Calibri" pitchFamily="34" charset="-122"/>
                <a:cs typeface="Calibri" pitchFamily="34" charset="-120"/>
              </a:rPr>
              <a:t>Doe mee: </a:t>
            </a:r>
            <a:pPr indent="0" marL="0">
              <a:buNone/>
            </a:pPr>
            <a:r>
              <a:rPr lang="en-US" sz="1400" dirty="0">
                <a:solidFill>
                  <a:srgbClr val="2A2A2A"/>
                </a:solidFill>
                <a:latin typeface="Calibri" pitchFamily="34" charset="0"/>
                <a:ea typeface="Calibri" pitchFamily="34" charset="-122"/>
                <a:cs typeface="Calibri" pitchFamily="34" charset="-120"/>
              </a:rPr>
              <a:t>Tel mee: "één, twee, en opzij!"</a:t>
            </a:r>
            <a:endParaRPr lang="en-US" sz="1400" dirty="0"/>
          </a:p>
        </p:txBody>
      </p:sp>
      <p:sp>
        <p:nvSpPr>
          <p:cNvPr id="11" name="Shape 7"/>
          <p:cNvSpPr/>
          <p:nvPr/>
        </p:nvSpPr>
        <p:spPr>
          <a:xfrm>
            <a:off x="5120640" y="4443984"/>
            <a:ext cx="182880" cy="182880"/>
          </a:xfrm>
          <a:prstGeom prst="ellipse">
            <a:avLst/>
          </a:prstGeom>
          <a:solidFill>
            <a:srgbClr val="2E7D5A"/>
          </a:solidFill>
          <a:ln w="12700">
            <a:solidFill>
              <a:srgbClr val="2E7D5A"/>
            </a:solidFill>
            <a:prstDash val="solid"/>
          </a:ln>
        </p:spPr>
      </p:sp>
      <p:sp>
        <p:nvSpPr>
          <p:cNvPr id="12" name="Text 8"/>
          <p:cNvSpPr txBox="1"/>
          <p:nvPr/>
        </p:nvSpPr>
        <p:spPr>
          <a:xfrm>
            <a:off x="539496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img/pion.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384048"/>
            <a:ext cx="822960" cy="822960"/>
          </a:xfrm>
          <a:prstGeom prst="ellipse">
            <a:avLst/>
          </a:prstGeom>
          <a:solidFill>
            <a:srgbClr val="1F4D3A"/>
          </a:solidFill>
          <a:ln w="12700">
            <a:solidFill>
              <a:srgbClr val="1F4D3A"/>
            </a:solidFill>
            <a:prstDash val="solid"/>
          </a:ln>
        </p:spPr>
      </p:sp>
      <p:pic>
        <p:nvPicPr>
          <p:cNvPr id="4" name="Image 1" descr="img/icon_P.png">    </p:cNvPr>
          <p:cNvPicPr>
            <a:picLocks noChangeAspect="1"/>
          </p:cNvPicPr>
          <p:nvPr/>
        </p:nvPicPr>
        <p:blipFill>
          <a:blip r:embed="rId2"/>
          <a:stretch>
            <a:fillRect/>
          </a:stretch>
        </p:blipFill>
        <p:spPr>
          <a:xfrm>
            <a:off x="5202936" y="449885"/>
            <a:ext cx="658368" cy="658368"/>
          </a:xfrm>
          <a:prstGeom prst="rect">
            <a:avLst/>
          </a:prstGeom>
        </p:spPr>
      </p:pic>
      <p:sp>
        <p:nvSpPr>
          <p:cNvPr id="5" name="Text 1"/>
          <p:cNvSpPr txBox="1"/>
          <p:nvPr/>
        </p:nvSpPr>
        <p:spPr>
          <a:xfrm>
            <a:off x="6080760" y="457200"/>
            <a:ext cx="27432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De pion</a:t>
            </a:r>
            <a:endParaRPr lang="en-US" sz="3400" dirty="0"/>
          </a:p>
        </p:txBody>
      </p:sp>
      <p:sp>
        <p:nvSpPr>
          <p:cNvPr id="6" name="Text 2"/>
          <p:cNvSpPr txBox="1"/>
          <p:nvPr/>
        </p:nvSpPr>
        <p:spPr>
          <a:xfrm>
            <a:off x="5120640" y="1371600"/>
            <a:ext cx="3611880" cy="914400"/>
          </a:xfrm>
          <a:prstGeom prst="rect">
            <a:avLst/>
          </a:prstGeom>
          <a:noFill/>
          <a:ln/>
        </p:spPr>
        <p:txBody>
          <a:bodyPr wrap="square" lIns="0" tIns="0" rIns="0" bIns="0" rtlCol="0" anchor="t"/>
          <a:lstStyle/>
          <a:p>
            <a:pPr indent="0" marL="0">
              <a:buNone/>
            </a:pPr>
            <a:r>
              <a:rPr lang="en-US" sz="1800" dirty="0">
                <a:solidFill>
                  <a:srgbClr val="2A2A2A"/>
                </a:solidFill>
                <a:latin typeface="Calibri" pitchFamily="34" charset="0"/>
                <a:ea typeface="Calibri" pitchFamily="34" charset="-122"/>
                <a:cs typeface="Calibri" pitchFamily="34" charset="-120"/>
              </a:rPr>
              <a:t>Stapt één vakje vooruit. Bij zijn allereerste zet mag hij ook twee vakjes.</a:t>
            </a:r>
            <a:endParaRPr lang="en-US" sz="1800" dirty="0"/>
          </a:p>
        </p:txBody>
      </p:sp>
      <p:sp>
        <p:nvSpPr>
          <p:cNvPr id="7" name="Shape 3"/>
          <p:cNvSpPr/>
          <p:nvPr/>
        </p:nvSpPr>
        <p:spPr>
          <a:xfrm>
            <a:off x="5120640" y="2377440"/>
            <a:ext cx="3611880" cy="1051560"/>
          </a:xfrm>
          <a:prstGeom prst="roundRect">
            <a:avLst>
              <a:gd name="adj" fmla="val 10435"/>
            </a:avLst>
          </a:prstGeom>
          <a:solidFill>
            <a:srgbClr val="FFF1E3"/>
          </a:solidFill>
          <a:ln w="12700">
            <a:solidFill>
              <a:srgbClr val="FFF1E3"/>
            </a:solidFill>
            <a:prstDash val="solid"/>
          </a:ln>
        </p:spPr>
      </p:sp>
      <p:sp>
        <p:nvSpPr>
          <p:cNvPr id="8" name="Text 4"/>
          <p:cNvSpPr txBox="1"/>
          <p:nvPr/>
        </p:nvSpPr>
        <p:spPr>
          <a:xfrm>
            <a:off x="5303520" y="2423160"/>
            <a:ext cx="3291840" cy="96012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Onthoud: </a:t>
            </a:r>
            <a:pPr indent="0" marL="0">
              <a:buNone/>
            </a:pPr>
            <a:r>
              <a:rPr lang="en-US" sz="1500" dirty="0">
                <a:solidFill>
                  <a:srgbClr val="2A2A2A"/>
                </a:solidFill>
                <a:latin typeface="Calibri" pitchFamily="34" charset="0"/>
                <a:ea typeface="Calibri" pitchFamily="34" charset="-122"/>
                <a:cs typeface="Calibri" pitchFamily="34" charset="-120"/>
              </a:rPr>
              <a:t>De pion slaat schuin vooruit. Haalt hij de overkant, dan wordt hij een ander stuk, meestal een dame!</a:t>
            </a:r>
            <a:endParaRPr lang="en-US" sz="1500" dirty="0"/>
          </a:p>
        </p:txBody>
      </p:sp>
      <p:sp>
        <p:nvSpPr>
          <p:cNvPr id="9" name="Shape 5"/>
          <p:cNvSpPr/>
          <p:nvPr/>
        </p:nvSpPr>
        <p:spPr>
          <a:xfrm>
            <a:off x="5120640" y="3566160"/>
            <a:ext cx="3611880" cy="640080"/>
          </a:xfrm>
          <a:prstGeom prst="roundRect">
            <a:avLst>
              <a:gd name="adj" fmla="val 17143"/>
            </a:avLst>
          </a:prstGeom>
          <a:solidFill>
            <a:srgbClr val="EEF4F0"/>
          </a:solidFill>
          <a:ln w="12700">
            <a:solidFill>
              <a:srgbClr val="EEF4F0"/>
            </a:solidFill>
            <a:prstDash val="solid"/>
          </a:ln>
        </p:spPr>
      </p:sp>
      <p:sp>
        <p:nvSpPr>
          <p:cNvPr id="10" name="Text 6"/>
          <p:cNvSpPr txBox="1"/>
          <p:nvPr/>
        </p:nvSpPr>
        <p:spPr>
          <a:xfrm>
            <a:off x="5303520" y="3566160"/>
            <a:ext cx="3291840" cy="640080"/>
          </a:xfrm>
          <a:prstGeom prst="rect">
            <a:avLst/>
          </a:prstGeom>
          <a:noFill/>
          <a:ln/>
        </p:spPr>
        <p:txBody>
          <a:bodyPr wrap="square" lIns="0" tIns="0" rIns="0" bIns="0" rtlCol="0" anchor="ctr"/>
          <a:lstStyle/>
          <a:p>
            <a:pPr indent="0" marL="0">
              <a:buNone/>
            </a:pPr>
            <a:r>
              <a:rPr lang="en-US" sz="1400" b="1" dirty="0">
                <a:solidFill>
                  <a:srgbClr val="1F4D3A"/>
                </a:solidFill>
                <a:latin typeface="Calibri" pitchFamily="34" charset="0"/>
                <a:ea typeface="Calibri" pitchFamily="34" charset="-122"/>
                <a:cs typeface="Calibri" pitchFamily="34" charset="-120"/>
              </a:rPr>
              <a:t>Doe mee: </a:t>
            </a:r>
            <a:pPr indent="0" marL="0">
              <a:buNone/>
            </a:pPr>
            <a:r>
              <a:rPr lang="en-US" sz="1400" dirty="0">
                <a:solidFill>
                  <a:srgbClr val="2A2A2A"/>
                </a:solidFill>
                <a:latin typeface="Calibri" pitchFamily="34" charset="0"/>
                <a:ea typeface="Calibri" pitchFamily="34" charset="-122"/>
                <a:cs typeface="Calibri" pitchFamily="34" charset="-120"/>
              </a:rPr>
              <a:t>Welke zwarte pionnen kan de pion op e4 slaan?</a:t>
            </a:r>
            <a:endParaRPr lang="en-US" sz="1400" dirty="0"/>
          </a:p>
        </p:txBody>
      </p:sp>
      <p:sp>
        <p:nvSpPr>
          <p:cNvPr id="11" name="Shape 7"/>
          <p:cNvSpPr/>
          <p:nvPr/>
        </p:nvSpPr>
        <p:spPr>
          <a:xfrm>
            <a:off x="5120640" y="4443984"/>
            <a:ext cx="182880" cy="182880"/>
          </a:xfrm>
          <a:prstGeom prst="ellipse">
            <a:avLst/>
          </a:prstGeom>
          <a:solidFill>
            <a:srgbClr val="2E7D5A"/>
          </a:solidFill>
          <a:ln w="12700">
            <a:solidFill>
              <a:srgbClr val="2E7D5A"/>
            </a:solidFill>
            <a:prstDash val="solid"/>
          </a:ln>
        </p:spPr>
      </p:sp>
      <p:sp>
        <p:nvSpPr>
          <p:cNvPr id="12" name="Text 8"/>
          <p:cNvSpPr txBox="1"/>
          <p:nvPr/>
        </p:nvSpPr>
        <p:spPr>
          <a:xfrm>
            <a:off x="539496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
        <p:nvSpPr>
          <p:cNvPr id="13" name="Shape 9"/>
          <p:cNvSpPr/>
          <p:nvPr/>
        </p:nvSpPr>
        <p:spPr>
          <a:xfrm>
            <a:off x="6995160" y="4434840"/>
            <a:ext cx="201168" cy="201168"/>
          </a:xfrm>
          <a:prstGeom prst="ellipse">
            <a:avLst/>
          </a:prstGeom>
          <a:solidFill>
            <a:srgbClr val="FFFFFF"/>
          </a:solidFill>
          <a:ln w="31750">
            <a:solidFill>
              <a:srgbClr val="D63636"/>
            </a:solidFill>
            <a:prstDash val="solid"/>
          </a:ln>
        </p:spPr>
      </p:sp>
      <p:sp>
        <p:nvSpPr>
          <p:cNvPr id="14" name="Text 10"/>
          <p:cNvSpPr txBox="1"/>
          <p:nvPr/>
        </p:nvSpPr>
        <p:spPr>
          <a:xfrm>
            <a:off x="7269480" y="4370832"/>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kan hij slaan</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img/slaan.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Slaan</a:t>
            </a:r>
            <a:endParaRPr lang="en-US" sz="3400" dirty="0"/>
          </a:p>
        </p:txBody>
      </p:sp>
      <p:sp>
        <p:nvSpPr>
          <p:cNvPr id="4" name="Text 1"/>
          <p:cNvSpPr txBox="1"/>
          <p:nvPr/>
        </p:nvSpPr>
        <p:spPr>
          <a:xfrm>
            <a:off x="5120640" y="1188720"/>
            <a:ext cx="3611880" cy="1737360"/>
          </a:xfrm>
          <a:prstGeom prst="rect">
            <a:avLst/>
          </a:prstGeom>
          <a:noFill/>
          <a:ln/>
        </p:spPr>
        <p:txBody>
          <a:bodyPr wrap="square" lIns="0" tIns="0" rIns="0" bIns="0" rtlCol="0" anchor="t"/>
          <a:lstStyle/>
          <a:p>
            <a:pPr indent="0" marL="0">
              <a:buNone/>
            </a:pPr>
            <a:r>
              <a:rPr lang="en-US" sz="1700" dirty="0">
                <a:solidFill>
                  <a:srgbClr val="2A2A2A"/>
                </a:solidFill>
                <a:latin typeface="Calibri" pitchFamily="34" charset="0"/>
                <a:ea typeface="Calibri" pitchFamily="34" charset="-122"/>
                <a:cs typeface="Calibri" pitchFamily="34" charset="-120"/>
              </a:rPr>
              <a:t>Je slaat door op het vakje van een vijandelijk stuk te gaan staan. Dat stuk gaat van het bord.</a:t>
            </a:r>
            <a:endParaRPr lang="en-US" sz="1700" dirty="0"/>
          </a:p>
          <a:p>
            <a:pPr indent="0" marL="0">
              <a:buNone/>
            </a:pPr>
            <a:r>
              <a:rPr lang="en-US" sz="600" dirty="0">
                <a:solidFill>
                  <a:srgbClr val="2A2A2A"/>
                </a:solidFill>
                <a:latin typeface="Calibri" pitchFamily="34" charset="0"/>
                <a:ea typeface="Calibri" pitchFamily="34" charset="-122"/>
                <a:cs typeface="Calibri" pitchFamily="34" charset="-120"/>
              </a:rPr>
              <a:t> </a:t>
            </a:r>
            <a:endParaRPr lang="en-US" sz="1700" dirty="0"/>
          </a:p>
          <a:p>
            <a:pPr indent="0" marL="0">
              <a:buNone/>
            </a:pPr>
            <a:r>
              <a:rPr lang="en-US" sz="1700" dirty="0">
                <a:solidFill>
                  <a:srgbClr val="2A2A2A"/>
                </a:solidFill>
                <a:latin typeface="Calibri" pitchFamily="34" charset="0"/>
                <a:ea typeface="Calibri" pitchFamily="34" charset="-122"/>
                <a:cs typeface="Calibri" pitchFamily="34" charset="-120"/>
              </a:rPr>
              <a:t>Een stuk slaat zoals het beweegt. Alleen de pion slaat anders: schuin.</a:t>
            </a:r>
            <a:endParaRPr lang="en-US" sz="1700" dirty="0"/>
          </a:p>
        </p:txBody>
      </p:sp>
      <p:sp>
        <p:nvSpPr>
          <p:cNvPr id="5" name="Shape 2"/>
          <p:cNvSpPr/>
          <p:nvPr/>
        </p:nvSpPr>
        <p:spPr>
          <a:xfrm>
            <a:off x="5120640" y="3017520"/>
            <a:ext cx="3611880" cy="1005840"/>
          </a:xfrm>
          <a:prstGeom prst="roundRect">
            <a:avLst>
              <a:gd name="adj" fmla="val 10909"/>
            </a:avLst>
          </a:prstGeom>
          <a:solidFill>
            <a:srgbClr val="FFF1E3"/>
          </a:solidFill>
          <a:ln w="12700">
            <a:solidFill>
              <a:srgbClr val="FFF1E3"/>
            </a:solidFill>
            <a:prstDash val="solid"/>
          </a:ln>
        </p:spPr>
      </p:sp>
      <p:sp>
        <p:nvSpPr>
          <p:cNvPr id="6" name="Text 3"/>
          <p:cNvSpPr txBox="1"/>
          <p:nvPr/>
        </p:nvSpPr>
        <p:spPr>
          <a:xfrm>
            <a:off x="5303520" y="3063240"/>
            <a:ext cx="3291840" cy="914400"/>
          </a:xfrm>
          <a:prstGeom prst="rect">
            <a:avLst/>
          </a:prstGeom>
          <a:noFill/>
          <a:ln/>
        </p:spPr>
        <p:txBody>
          <a:bodyPr wrap="square" lIns="0" tIns="0" rIns="0" bIns="0" rtlCol="0" anchor="ctr"/>
          <a:lstStyle/>
          <a:p>
            <a:pPr indent="0" marL="0">
              <a:buNone/>
            </a:pPr>
            <a:r>
              <a:rPr lang="en-US" sz="1500" b="1" dirty="0">
                <a:solidFill>
                  <a:srgbClr val="E87A1A"/>
                </a:solidFill>
                <a:latin typeface="Calibri" pitchFamily="34" charset="0"/>
                <a:ea typeface="Calibri" pitchFamily="34" charset="-122"/>
                <a:cs typeface="Calibri" pitchFamily="34" charset="-120"/>
              </a:rPr>
              <a:t>Kijk: </a:t>
            </a:r>
            <a:pPr indent="0" marL="0">
              <a:buNone/>
            </a:pPr>
            <a:r>
              <a:rPr lang="en-US" sz="1500" dirty="0">
                <a:solidFill>
                  <a:srgbClr val="2A2A2A"/>
                </a:solidFill>
                <a:latin typeface="Calibri" pitchFamily="34" charset="0"/>
                <a:ea typeface="Calibri" pitchFamily="34" charset="-122"/>
                <a:cs typeface="Calibri" pitchFamily="34" charset="-120"/>
              </a:rPr>
              <a:t>je eigen pion op d2 houdt de toren tegen. Je eigen stukken sla je nooit.</a:t>
            </a:r>
            <a:endParaRPr lang="en-US" sz="1500" dirty="0"/>
          </a:p>
        </p:txBody>
      </p:sp>
      <p:sp>
        <p:nvSpPr>
          <p:cNvPr id="7" name="Shape 4"/>
          <p:cNvSpPr/>
          <p:nvPr/>
        </p:nvSpPr>
        <p:spPr>
          <a:xfrm>
            <a:off x="5120640" y="4370832"/>
            <a:ext cx="182880" cy="182880"/>
          </a:xfrm>
          <a:prstGeom prst="ellipse">
            <a:avLst/>
          </a:prstGeom>
          <a:solidFill>
            <a:srgbClr val="2E7D5A"/>
          </a:solidFill>
          <a:ln w="12700">
            <a:solidFill>
              <a:srgbClr val="2E7D5A"/>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mag hij heen</a:t>
            </a:r>
            <a:endParaRPr lang="en-US" sz="1300" dirty="0"/>
          </a:p>
        </p:txBody>
      </p:sp>
      <p:sp>
        <p:nvSpPr>
          <p:cNvPr id="9" name="Shape 6"/>
          <p:cNvSpPr/>
          <p:nvPr/>
        </p:nvSpPr>
        <p:spPr>
          <a:xfrm>
            <a:off x="6995160" y="4361688"/>
            <a:ext cx="201168" cy="201168"/>
          </a:xfrm>
          <a:prstGeom prst="ellipse">
            <a:avLst/>
          </a:prstGeom>
          <a:solidFill>
            <a:srgbClr val="FFFFFF"/>
          </a:solidFill>
          <a:ln w="31750">
            <a:solidFill>
              <a:srgbClr val="D63636"/>
            </a:solidFill>
            <a:prstDash val="solid"/>
          </a:ln>
        </p:spPr>
      </p:sp>
      <p:sp>
        <p:nvSpPr>
          <p:cNvPr id="10" name="Text 7"/>
          <p:cNvSpPr txBox="1"/>
          <p:nvPr/>
        </p:nvSpPr>
        <p:spPr>
          <a:xfrm>
            <a:off x="726948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kan hij slaan</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img/schaak.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200" b="1" dirty="0">
                <a:solidFill>
                  <a:srgbClr val="1F4D3A"/>
                </a:solidFill>
                <a:latin typeface="Calibri" pitchFamily="34" charset="0"/>
                <a:ea typeface="Calibri" pitchFamily="34" charset="-122"/>
                <a:cs typeface="Calibri" pitchFamily="34" charset="-120"/>
              </a:rPr>
              <a:t>Schaak!</a:t>
            </a:r>
            <a:endParaRPr lang="en-US" sz="3200" dirty="0"/>
          </a:p>
        </p:txBody>
      </p:sp>
      <p:sp>
        <p:nvSpPr>
          <p:cNvPr id="4" name="Text 1"/>
          <p:cNvSpPr txBox="1"/>
          <p:nvPr/>
        </p:nvSpPr>
        <p:spPr>
          <a:xfrm>
            <a:off x="5120640" y="1188720"/>
            <a:ext cx="3611880" cy="17373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Wordt de koning aangevallen, dan staat hij schaak.</a:t>
            </a:r>
            <a:endParaRPr lang="en-US" sz="1500" dirty="0"/>
          </a:p>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Je móét dan meteen iets doen. Er zijn drie manieren:</a:t>
            </a:r>
            <a:endParaRPr lang="en-US" sz="1500" dirty="0"/>
          </a:p>
          <a:p>
            <a:pPr lvl="1" marL="685800" indent="-342900">
              <a:spcAft>
                <a:spcPts val="400"/>
              </a:spcAft>
              <a:buSzPct val="100000"/>
              <a:buFont typeface="+mj-lt"/>
              <a:buAutoNum type="arabicPeriod" startAt="1"/>
            </a:pPr>
            <a:r>
              <a:rPr lang="en-US" sz="1500" dirty="0">
                <a:solidFill>
                  <a:srgbClr val="2A2A2A"/>
                </a:solidFill>
                <a:latin typeface="Calibri" pitchFamily="34" charset="0"/>
                <a:ea typeface="Calibri" pitchFamily="34" charset="-122"/>
                <a:cs typeface="Calibri" pitchFamily="34" charset="-120"/>
              </a:rPr>
              <a:t>De koning wegzetten</a:t>
            </a:r>
            <a:endParaRPr lang="en-US" sz="1500" dirty="0"/>
          </a:p>
          <a:p>
            <a:pPr lvl="1" marL="685800" indent="-342900">
              <a:spcAft>
                <a:spcPts val="400"/>
              </a:spcAft>
              <a:buSzPct val="100000"/>
              <a:buFont typeface="+mj-lt"/>
              <a:buAutoNum type="arabicPeriod" startAt="1"/>
            </a:pPr>
            <a:r>
              <a:rPr lang="en-US" sz="1500" dirty="0">
                <a:solidFill>
                  <a:srgbClr val="2A2A2A"/>
                </a:solidFill>
                <a:latin typeface="Calibri" pitchFamily="34" charset="0"/>
                <a:ea typeface="Calibri" pitchFamily="34" charset="-122"/>
                <a:cs typeface="Calibri" pitchFamily="34" charset="-120"/>
              </a:rPr>
              <a:t>Een stuk ertussen zetten</a:t>
            </a:r>
            <a:endParaRPr lang="en-US" sz="1500" dirty="0"/>
          </a:p>
          <a:p>
            <a:pPr lvl="1" marL="685800" indent="-342900">
              <a:spcAft>
                <a:spcPts val="400"/>
              </a:spcAft>
              <a:buSzPct val="100000"/>
              <a:buFont typeface="+mj-lt"/>
              <a:buAutoNum type="arabicPeriod" startAt="1"/>
            </a:pPr>
            <a:r>
              <a:rPr lang="en-US" sz="1500" dirty="0">
                <a:solidFill>
                  <a:srgbClr val="2A2A2A"/>
                </a:solidFill>
                <a:latin typeface="Calibri" pitchFamily="34" charset="0"/>
                <a:ea typeface="Calibri" pitchFamily="34" charset="-122"/>
                <a:cs typeface="Calibri" pitchFamily="34" charset="-120"/>
              </a:rPr>
              <a:t>Het aanvallende stuk slaan</a:t>
            </a:r>
            <a:endParaRPr lang="en-US" sz="15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0906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Onthoud: </a:t>
            </a:r>
            <a:pPr indent="0" marL="0">
              <a:buNone/>
            </a:pPr>
            <a:r>
              <a:rPr lang="en-US" sz="1400" dirty="0">
                <a:solidFill>
                  <a:srgbClr val="2A2A2A"/>
                </a:solidFill>
                <a:latin typeface="Calibri" pitchFamily="34" charset="0"/>
                <a:ea typeface="Calibri" pitchFamily="34" charset="-122"/>
                <a:cs typeface="Calibri" pitchFamily="34" charset="-120"/>
              </a:rPr>
              <a:t>je mag nooit een zet doen waardoor je eigen koning schaak komt te staan.</a:t>
            </a:r>
            <a:endParaRPr lang="en-US" sz="1400" dirty="0"/>
          </a:p>
        </p:txBody>
      </p:sp>
      <p:sp>
        <p:nvSpPr>
          <p:cNvPr id="7" name="Shape 4"/>
          <p:cNvSpPr/>
          <p:nvPr/>
        </p:nvSpPr>
        <p:spPr>
          <a:xfrm>
            <a:off x="5120640" y="4361688"/>
            <a:ext cx="201168" cy="201168"/>
          </a:xfrm>
          <a:prstGeom prst="ellipse">
            <a:avLst/>
          </a:prstGeom>
          <a:solidFill>
            <a:srgbClr val="FFFFFF"/>
          </a:solidFill>
          <a:ln w="31750">
            <a:solidFill>
              <a:srgbClr val="D63636"/>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koning staat schaak</a:t>
            </a:r>
            <a:endParaRPr lang="en-US" sz="1300" dirty="0"/>
          </a:p>
        </p:txBody>
      </p:sp>
      <p:sp>
        <p:nvSpPr>
          <p:cNvPr id="9" name="Shape 6"/>
          <p:cNvSpPr/>
          <p:nvPr/>
        </p:nvSpPr>
        <p:spPr>
          <a:xfrm>
            <a:off x="6995160" y="4361688"/>
            <a:ext cx="201168" cy="201168"/>
          </a:xfrm>
          <a:prstGeom prst="rect">
            <a:avLst/>
          </a:prstGeom>
          <a:solidFill>
            <a:srgbClr val="F7C948"/>
          </a:solidFill>
          <a:ln w="12700">
            <a:solidFill>
              <a:srgbClr val="F7C948"/>
            </a:solidFill>
            <a:prstDash val="solid"/>
          </a:ln>
        </p:spPr>
      </p:sp>
      <p:sp>
        <p:nvSpPr>
          <p:cNvPr id="10" name="Text 7"/>
          <p:cNvSpPr txBox="1"/>
          <p:nvPr/>
        </p:nvSpPr>
        <p:spPr>
          <a:xfrm>
            <a:off x="726948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aanvalslijn</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img/schaakmat.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200" b="1" dirty="0">
                <a:solidFill>
                  <a:srgbClr val="1F4D3A"/>
                </a:solidFill>
                <a:latin typeface="Calibri" pitchFamily="34" charset="0"/>
                <a:ea typeface="Calibri" pitchFamily="34" charset="-122"/>
                <a:cs typeface="Calibri" pitchFamily="34" charset="-120"/>
              </a:rPr>
              <a:t>Schaakmat</a:t>
            </a:r>
            <a:endParaRPr lang="en-US" sz="3200" dirty="0"/>
          </a:p>
        </p:txBody>
      </p:sp>
      <p:sp>
        <p:nvSpPr>
          <p:cNvPr id="4" name="Text 1"/>
          <p:cNvSpPr txBox="1"/>
          <p:nvPr/>
        </p:nvSpPr>
        <p:spPr>
          <a:xfrm>
            <a:off x="5120640" y="1188720"/>
            <a:ext cx="3611880" cy="17373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Staat de koning schaak en kan hij op geen enkele manier ontsnappen? Dan is het schaakmat.</a:t>
            </a:r>
            <a:endParaRPr lang="en-US" sz="1500" dirty="0"/>
          </a:p>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Wie de andere koning mat zet, wint de partij!</a:t>
            </a:r>
            <a:endParaRPr lang="en-US" sz="15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0906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Kijk: </a:t>
            </a:r>
            <a:pPr indent="0" marL="0">
              <a:buNone/>
            </a:pPr>
            <a:r>
              <a:rPr lang="en-US" sz="1400" dirty="0">
                <a:solidFill>
                  <a:srgbClr val="2A2A2A"/>
                </a:solidFill>
                <a:latin typeface="Calibri" pitchFamily="34" charset="0"/>
                <a:ea typeface="Calibri" pitchFamily="34" charset="-122"/>
                <a:cs typeface="Calibri" pitchFamily="34" charset="-120"/>
              </a:rPr>
              <a:t>de zwarte koning kan niet weg, want zijn eigen pionnen staan in de weg. Niemand kan ertussen, niemand kan de toren slaan.</a:t>
            </a:r>
            <a:endParaRPr lang="en-US" sz="1400" dirty="0"/>
          </a:p>
        </p:txBody>
      </p:sp>
      <p:sp>
        <p:nvSpPr>
          <p:cNvPr id="7" name="Shape 4"/>
          <p:cNvSpPr/>
          <p:nvPr/>
        </p:nvSpPr>
        <p:spPr>
          <a:xfrm>
            <a:off x="5120640" y="4361688"/>
            <a:ext cx="201168" cy="201168"/>
          </a:xfrm>
          <a:prstGeom prst="ellipse">
            <a:avLst/>
          </a:prstGeom>
          <a:solidFill>
            <a:srgbClr val="FFFFFF"/>
          </a:solidFill>
          <a:ln w="31750">
            <a:solidFill>
              <a:srgbClr val="D63636"/>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schaakmat</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img/pat.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200" b="1" dirty="0">
                <a:solidFill>
                  <a:srgbClr val="1F4D3A"/>
                </a:solidFill>
                <a:latin typeface="Calibri" pitchFamily="34" charset="0"/>
                <a:ea typeface="Calibri" pitchFamily="34" charset="-122"/>
                <a:cs typeface="Calibri" pitchFamily="34" charset="-120"/>
              </a:rPr>
              <a:t>Pat</a:t>
            </a:r>
            <a:endParaRPr lang="en-US" sz="3200" dirty="0"/>
          </a:p>
        </p:txBody>
      </p:sp>
      <p:sp>
        <p:nvSpPr>
          <p:cNvPr id="4" name="Text 1"/>
          <p:cNvSpPr txBox="1"/>
          <p:nvPr/>
        </p:nvSpPr>
        <p:spPr>
          <a:xfrm>
            <a:off x="5120640" y="1188720"/>
            <a:ext cx="3611880" cy="17373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Staat de koning NIET schaak, maar kan de speler die aan zet is geen enkele zet doen? Dan is het pat.</a:t>
            </a:r>
            <a:endParaRPr lang="en-US" sz="1500" dirty="0"/>
          </a:p>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Pat is gelijkspel: niemand wint.</a:t>
            </a:r>
            <a:endParaRPr lang="en-US" sz="15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0906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Pas op: </a:t>
            </a:r>
            <a:pPr indent="0" marL="0">
              <a:buNone/>
            </a:pPr>
            <a:r>
              <a:rPr lang="en-US" sz="1400" dirty="0">
                <a:solidFill>
                  <a:srgbClr val="2A2A2A"/>
                </a:solidFill>
                <a:latin typeface="Calibri" pitchFamily="34" charset="0"/>
                <a:ea typeface="Calibri" pitchFamily="34" charset="-122"/>
                <a:cs typeface="Calibri" pitchFamily="34" charset="-120"/>
              </a:rPr>
              <a:t>je staat veel sterker en je zet toch pat? Dan gooi je je overwinning weg! Laat de andere koning altijd een vakje vrij.</a:t>
            </a:r>
            <a:endParaRPr lang="en-US" sz="1400" dirty="0"/>
          </a:p>
        </p:txBody>
      </p:sp>
      <p:sp>
        <p:nvSpPr>
          <p:cNvPr id="7" name="Shape 4"/>
          <p:cNvSpPr/>
          <p:nvPr/>
        </p:nvSpPr>
        <p:spPr>
          <a:xfrm>
            <a:off x="5120640" y="4361688"/>
            <a:ext cx="201168" cy="201168"/>
          </a:xfrm>
          <a:prstGeom prst="rect">
            <a:avLst/>
          </a:prstGeom>
          <a:solidFill>
            <a:srgbClr val="F7C948"/>
          </a:solidFill>
          <a:ln w="12700">
            <a:solidFill>
              <a:srgbClr val="F7C948"/>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daar mag de koning niet heen</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img/rokade_voor.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200" b="1" dirty="0">
                <a:solidFill>
                  <a:srgbClr val="1F4D3A"/>
                </a:solidFill>
                <a:latin typeface="Calibri" pitchFamily="34" charset="0"/>
                <a:ea typeface="Calibri" pitchFamily="34" charset="-122"/>
                <a:cs typeface="Calibri" pitchFamily="34" charset="-120"/>
              </a:rPr>
              <a:t>Rokade</a:t>
            </a:r>
            <a:endParaRPr lang="en-US" sz="3200" dirty="0"/>
          </a:p>
        </p:txBody>
      </p:sp>
      <p:sp>
        <p:nvSpPr>
          <p:cNvPr id="4" name="Text 1"/>
          <p:cNvSpPr txBox="1"/>
          <p:nvPr/>
        </p:nvSpPr>
        <p:spPr>
          <a:xfrm>
            <a:off x="5120640" y="1188720"/>
            <a:ext cx="3611880" cy="178308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Eén keer per partij mag je koning en toren samen verzetten.</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De koning zet 2 stappen naar de toren toe.</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De toren springt over de koning en komt ernaast.</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Korte rokade: naar de kant van de h-toren. Lange rokade: naar de a-toren.</a:t>
            </a:r>
            <a:endParaRPr lang="en-US" sz="14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0906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Niet rokeren als: </a:t>
            </a:r>
            <a:pPr indent="0" marL="0">
              <a:buNone/>
            </a:pPr>
            <a:r>
              <a:rPr lang="en-US" sz="1400" dirty="0">
                <a:solidFill>
                  <a:srgbClr val="2A2A2A"/>
                </a:solidFill>
                <a:latin typeface="Calibri" pitchFamily="34" charset="0"/>
                <a:ea typeface="Calibri" pitchFamily="34" charset="-122"/>
                <a:cs typeface="Calibri" pitchFamily="34" charset="-120"/>
              </a:rPr>
              <a:t>koning of toren al bewogen hebben, er iets tussen staat, of de koning schaak staat, over een aangevallen vakje moet of op een aangevallen vakje uitkomt.</a:t>
            </a:r>
            <a:endParaRPr lang="en-US" sz="1400" dirty="0"/>
          </a:p>
        </p:txBody>
      </p:sp>
      <p:sp>
        <p:nvSpPr>
          <p:cNvPr id="7" name="Shape 4"/>
          <p:cNvSpPr/>
          <p:nvPr/>
        </p:nvSpPr>
        <p:spPr>
          <a:xfrm>
            <a:off x="5120640" y="4361688"/>
            <a:ext cx="201168" cy="201168"/>
          </a:xfrm>
          <a:prstGeom prst="rect">
            <a:avLst/>
          </a:prstGeom>
          <a:solidFill>
            <a:srgbClr val="F7C948"/>
          </a:solidFill>
          <a:ln w="12700">
            <a:solidFill>
              <a:srgbClr val="F7C948"/>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komt de koning</a:t>
            </a:r>
            <a:endParaRPr lang="en-US" sz="1300" dirty="0"/>
          </a:p>
        </p:txBody>
      </p:sp>
      <p:sp>
        <p:nvSpPr>
          <p:cNvPr id="9" name="Shape 6"/>
          <p:cNvSpPr/>
          <p:nvPr/>
        </p:nvSpPr>
        <p:spPr>
          <a:xfrm>
            <a:off x="6995160" y="4370832"/>
            <a:ext cx="182880" cy="182880"/>
          </a:xfrm>
          <a:prstGeom prst="ellipse">
            <a:avLst/>
          </a:prstGeom>
          <a:solidFill>
            <a:srgbClr val="2E7D5A"/>
          </a:solidFill>
          <a:ln w="12700">
            <a:solidFill>
              <a:srgbClr val="2E7D5A"/>
            </a:solidFill>
            <a:prstDash val="solid"/>
          </a:ln>
        </p:spPr>
      </p:sp>
      <p:sp>
        <p:nvSpPr>
          <p:cNvPr id="10" name="Text 7"/>
          <p:cNvSpPr txBox="1"/>
          <p:nvPr/>
        </p:nvSpPr>
        <p:spPr>
          <a:xfrm>
            <a:off x="726948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komt de toren</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img/enpassant.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3200" b="1" dirty="0">
                <a:solidFill>
                  <a:srgbClr val="1F4D3A"/>
                </a:solidFill>
                <a:latin typeface="Calibri" pitchFamily="34" charset="0"/>
                <a:ea typeface="Calibri" pitchFamily="34" charset="-122"/>
                <a:cs typeface="Calibri" pitchFamily="34" charset="-120"/>
              </a:rPr>
              <a:t>En passant</a:t>
            </a:r>
            <a:endParaRPr lang="en-US" sz="3200" dirty="0"/>
          </a:p>
        </p:txBody>
      </p:sp>
      <p:sp>
        <p:nvSpPr>
          <p:cNvPr id="4" name="Text 1"/>
          <p:cNvSpPr txBox="1"/>
          <p:nvPr/>
        </p:nvSpPr>
        <p:spPr>
          <a:xfrm>
            <a:off x="5120640" y="1188720"/>
            <a:ext cx="3611880" cy="17373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Een pion zet bij zijn eerste zet twee stappen en komt zo naast jouw pion terecht.</a:t>
            </a:r>
            <a:endParaRPr lang="en-US" sz="1500" dirty="0"/>
          </a:p>
          <a:p>
            <a:pPr marL="342900" indent="-342900">
              <a:spcAft>
                <a:spcPts val="400"/>
              </a:spcAft>
              <a:buSzPct val="100000"/>
              <a:buChar char="•"/>
            </a:pPr>
            <a:r>
              <a:rPr lang="en-US" sz="1500" dirty="0">
                <a:solidFill>
                  <a:srgbClr val="2A2A2A"/>
                </a:solidFill>
                <a:latin typeface="Calibri" pitchFamily="34" charset="0"/>
                <a:ea typeface="Calibri" pitchFamily="34" charset="-122"/>
                <a:cs typeface="Calibri" pitchFamily="34" charset="-120"/>
              </a:rPr>
              <a:t>Dan mag jouw pion hem slaan alsof hij maar één stap had gezet: schuin naar het vakje dat hij oversloeg.</a:t>
            </a:r>
            <a:endParaRPr lang="en-US" sz="15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0906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Onthoud: </a:t>
            </a:r>
            <a:pPr indent="0" marL="0">
              <a:buNone/>
            </a:pPr>
            <a:r>
              <a:rPr lang="en-US" sz="1400" dirty="0">
                <a:solidFill>
                  <a:srgbClr val="2A2A2A"/>
                </a:solidFill>
                <a:latin typeface="Calibri" pitchFamily="34" charset="0"/>
                <a:ea typeface="Calibri" pitchFamily="34" charset="-122"/>
                <a:cs typeface="Calibri" pitchFamily="34" charset="-120"/>
              </a:rPr>
              <a:t>dat mag alleen bij de zet direct daarna. Wacht je één zet, dan is de kans voorbij.</a:t>
            </a:r>
            <a:endParaRPr lang="en-US" sz="1400" dirty="0"/>
          </a:p>
        </p:txBody>
      </p:sp>
      <p:sp>
        <p:nvSpPr>
          <p:cNvPr id="7" name="Shape 4"/>
          <p:cNvSpPr/>
          <p:nvPr/>
        </p:nvSpPr>
        <p:spPr>
          <a:xfrm>
            <a:off x="5120640" y="4370832"/>
            <a:ext cx="182880" cy="182880"/>
          </a:xfrm>
          <a:prstGeom prst="ellipse">
            <a:avLst/>
          </a:prstGeom>
          <a:solidFill>
            <a:srgbClr val="2E7D5A"/>
          </a:solidFill>
          <a:ln w="12700">
            <a:solidFill>
              <a:srgbClr val="2E7D5A"/>
            </a:solidFill>
            <a:prstDash val="solid"/>
          </a:ln>
        </p:spPr>
      </p:sp>
      <p:sp>
        <p:nvSpPr>
          <p:cNvPr id="8" name="Text 5"/>
          <p:cNvSpPr txBox="1"/>
          <p:nvPr/>
        </p:nvSpPr>
        <p:spPr>
          <a:xfrm>
            <a:off x="539496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hier gaat jouw pion heen</a:t>
            </a:r>
            <a:endParaRPr lang="en-US" sz="1300" dirty="0"/>
          </a:p>
        </p:txBody>
      </p:sp>
      <p:sp>
        <p:nvSpPr>
          <p:cNvPr id="9" name="Shape 6"/>
          <p:cNvSpPr/>
          <p:nvPr/>
        </p:nvSpPr>
        <p:spPr>
          <a:xfrm>
            <a:off x="6995160" y="4361688"/>
            <a:ext cx="201168" cy="201168"/>
          </a:xfrm>
          <a:prstGeom prst="ellipse">
            <a:avLst/>
          </a:prstGeom>
          <a:solidFill>
            <a:srgbClr val="FFFFFF"/>
          </a:solidFill>
          <a:ln w="31750">
            <a:solidFill>
              <a:srgbClr val="D63636"/>
            </a:solidFill>
            <a:prstDash val="solid"/>
          </a:ln>
        </p:spPr>
      </p:sp>
      <p:sp>
        <p:nvSpPr>
          <p:cNvPr id="10" name="Text 7"/>
          <p:cNvSpPr txBox="1"/>
          <p:nvPr/>
        </p:nvSpPr>
        <p:spPr>
          <a:xfrm>
            <a:off x="7269480" y="4297680"/>
            <a:ext cx="1600200" cy="329184"/>
          </a:xfrm>
          <a:prstGeom prst="rect">
            <a:avLst/>
          </a:prstGeom>
          <a:noFill/>
          <a:ln/>
        </p:spPr>
        <p:txBody>
          <a:bodyPr wrap="square" lIns="0" tIns="0" rIns="0" bIns="0" rtlCol="0" anchor="ctr"/>
          <a:lstStyle/>
          <a:p>
            <a:pPr indent="0" marL="0">
              <a:buNone/>
            </a:pPr>
            <a:r>
              <a:rPr lang="en-US" sz="1300" dirty="0">
                <a:solidFill>
                  <a:srgbClr val="5E6B64"/>
                </a:solidFill>
                <a:latin typeface="Calibri" pitchFamily="34" charset="0"/>
                <a:ea typeface="Calibri" pitchFamily="34" charset="-122"/>
                <a:cs typeface="Calibri" pitchFamily="34" charset="-120"/>
              </a:rPr>
              <a:t>deze pion wordt geslagen</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img/afspraken.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2600" b="1" dirty="0">
                <a:solidFill>
                  <a:srgbClr val="1F4D3A"/>
                </a:solidFill>
                <a:latin typeface="Calibri" pitchFamily="34" charset="0"/>
                <a:ea typeface="Calibri" pitchFamily="34" charset="-122"/>
                <a:cs typeface="Calibri" pitchFamily="34" charset="-120"/>
              </a:rPr>
              <a:t>Afspraken aan het bord</a:t>
            </a:r>
            <a:endParaRPr lang="en-US" sz="2600" dirty="0"/>
          </a:p>
        </p:txBody>
      </p:sp>
      <p:sp>
        <p:nvSpPr>
          <p:cNvPr id="4" name="Text 1"/>
          <p:cNvSpPr txBox="1"/>
          <p:nvPr/>
        </p:nvSpPr>
        <p:spPr>
          <a:xfrm>
            <a:off x="5120640" y="1188720"/>
            <a:ext cx="3611880" cy="18288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Wit begint altijd. Daarna zet je om de beurt.</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Aangeraakt is gezet: raak je een eigen stuk aan, dan moet je met dat stuk zetten.</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Wil je een stuk alleen rechtzetten? Zeg dan eerst "ik zet recht".</a:t>
            </a:r>
            <a:endParaRPr lang="en-US" sz="1400" dirty="0"/>
          </a:p>
          <a:p>
            <a:pPr marL="342900" indent="-342900">
              <a:spcAft>
                <a:spcPts val="400"/>
              </a:spcAft>
              <a:buSzPct val="100000"/>
              <a:buChar char="•"/>
            </a:pPr>
            <a:r>
              <a:rPr lang="en-US" sz="1400" dirty="0">
                <a:solidFill>
                  <a:srgbClr val="2A2A2A"/>
                </a:solidFill>
                <a:latin typeface="Calibri" pitchFamily="34" charset="0"/>
                <a:ea typeface="Calibri" pitchFamily="34" charset="-122"/>
                <a:cs typeface="Calibri" pitchFamily="34" charset="-120"/>
              </a:rPr>
              <a:t>Promotie: je pion mag een dame, toren, loper of paard worden, nooit een koning.</a:t>
            </a:r>
            <a:endParaRPr lang="en-US" sz="1400" dirty="0"/>
          </a:p>
        </p:txBody>
      </p:sp>
      <p:sp>
        <p:nvSpPr>
          <p:cNvPr id="5" name="Shape 2"/>
          <p:cNvSpPr/>
          <p:nvPr/>
        </p:nvSpPr>
        <p:spPr>
          <a:xfrm>
            <a:off x="5120640" y="306324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09067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Tip: </a:t>
            </a:r>
            <a:pPr indent="0" marL="0">
              <a:buNone/>
            </a:pPr>
            <a:r>
              <a:rPr lang="en-US" sz="1400" dirty="0">
                <a:solidFill>
                  <a:srgbClr val="2A2A2A"/>
                </a:solidFill>
                <a:latin typeface="Calibri" pitchFamily="34" charset="0"/>
                <a:ea typeface="Calibri" pitchFamily="34" charset="-122"/>
                <a:cs typeface="Calibri" pitchFamily="34" charset="-120"/>
              </a:rPr>
              <a:t>eerst denken, dan pas aanraken! Kijk voor elke zet: wat wil mijn tegenstander doen?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img/remise.png">    </p:cNvPr>
          <p:cNvPicPr>
            <a:picLocks noChangeAspect="1"/>
          </p:cNvPicPr>
          <p:nvPr/>
        </p:nvPicPr>
        <p:blipFill>
          <a:blip r:embed="rId1"/>
          <a:stretch>
            <a:fillRect/>
          </a:stretch>
        </p:blipFill>
        <p:spPr>
          <a:xfrm>
            <a:off x="411480" y="384048"/>
            <a:ext cx="4389120" cy="4389120"/>
          </a:xfrm>
          <a:prstGeom prst="rect">
            <a:avLst/>
          </a:prstGeom>
        </p:spPr>
      </p:pic>
      <p:sp>
        <p:nvSpPr>
          <p:cNvPr id="3" name="Text 0"/>
          <p:cNvSpPr txBox="1"/>
          <p:nvPr/>
        </p:nvSpPr>
        <p:spPr>
          <a:xfrm>
            <a:off x="5120640" y="411480"/>
            <a:ext cx="3657600" cy="685800"/>
          </a:xfrm>
          <a:prstGeom prst="rect">
            <a:avLst/>
          </a:prstGeom>
          <a:noFill/>
          <a:ln/>
        </p:spPr>
        <p:txBody>
          <a:bodyPr wrap="square" lIns="0" tIns="0" rIns="0" bIns="0" rtlCol="0" anchor="ctr"/>
          <a:lstStyle/>
          <a:p>
            <a:pPr indent="0" marL="0">
              <a:buNone/>
            </a:pPr>
            <a:r>
              <a:rPr lang="en-US" sz="2600" b="1" dirty="0">
                <a:solidFill>
                  <a:srgbClr val="1F4D3A"/>
                </a:solidFill>
                <a:latin typeface="Calibri" pitchFamily="34" charset="0"/>
                <a:ea typeface="Calibri" pitchFamily="34" charset="-122"/>
                <a:cs typeface="Calibri" pitchFamily="34" charset="-120"/>
              </a:rPr>
              <a:t>Hoe eindigt een partij?</a:t>
            </a:r>
            <a:endParaRPr lang="en-US" sz="2600" dirty="0"/>
          </a:p>
        </p:txBody>
      </p:sp>
      <p:sp>
        <p:nvSpPr>
          <p:cNvPr id="4" name="Text 1"/>
          <p:cNvSpPr txBox="1"/>
          <p:nvPr/>
        </p:nvSpPr>
        <p:spPr>
          <a:xfrm>
            <a:off x="5120640" y="1188720"/>
            <a:ext cx="3611880" cy="2194560"/>
          </a:xfrm>
          <a:prstGeom prst="rect">
            <a:avLst/>
          </a:prstGeom>
          <a:noFill/>
          <a:ln/>
        </p:spPr>
        <p:txBody>
          <a:bodyPr wrap="square" lIns="0" tIns="0" rIns="0" bIns="0" rtlCol="0" anchor="t"/>
          <a:lstStyle/>
          <a:p>
            <a:pPr marL="342900" indent="-342900">
              <a:spcAft>
                <a:spcPts val="400"/>
              </a:spcAft>
              <a:buSzPct val="100000"/>
              <a:buChar char="•"/>
            </a:pPr>
            <a:r>
              <a:rPr lang="en-US" sz="1300" dirty="0">
                <a:solidFill>
                  <a:srgbClr val="2A2A2A"/>
                </a:solidFill>
                <a:latin typeface="Calibri" pitchFamily="34" charset="0"/>
                <a:ea typeface="Calibri" pitchFamily="34" charset="-122"/>
                <a:cs typeface="Calibri" pitchFamily="34" charset="-120"/>
              </a:rPr>
              <a:t>Je wint door schaakmat, of als de ander opgeeft (of met de klok zijn tijd verliest).</a:t>
            </a:r>
            <a:endParaRPr lang="en-US" sz="1300" dirty="0"/>
          </a:p>
          <a:p>
            <a:pPr marL="342900" indent="-342900">
              <a:spcAft>
                <a:spcPts val="400"/>
              </a:spcAft>
              <a:buSzPct val="100000"/>
              <a:buChar char="•"/>
            </a:pPr>
            <a:r>
              <a:rPr lang="en-US" sz="1300" dirty="0">
                <a:solidFill>
                  <a:srgbClr val="2A2A2A"/>
                </a:solidFill>
                <a:latin typeface="Calibri" pitchFamily="34" charset="0"/>
                <a:ea typeface="Calibri" pitchFamily="34" charset="-122"/>
                <a:cs typeface="Calibri" pitchFamily="34" charset="-120"/>
              </a:rPr>
              <a:t>Gelijkspel (remise) is er bij:</a:t>
            </a:r>
            <a:endParaRPr lang="en-US" sz="1300" dirty="0"/>
          </a:p>
          <a:p>
            <a:pPr lvl="1" marL="685800" indent="-342900">
              <a:spcAft>
                <a:spcPts val="400"/>
              </a:spcAft>
              <a:buSzPct val="100000"/>
              <a:buFont typeface="+mj-lt"/>
              <a:buAutoNum type="arabicPeriod" startAt="1"/>
            </a:pPr>
            <a:r>
              <a:rPr lang="en-US" sz="1300" dirty="0">
                <a:solidFill>
                  <a:srgbClr val="2A2A2A"/>
                </a:solidFill>
                <a:latin typeface="Calibri" pitchFamily="34" charset="0"/>
                <a:ea typeface="Calibri" pitchFamily="34" charset="-122"/>
                <a:cs typeface="Calibri" pitchFamily="34" charset="-120"/>
              </a:rPr>
              <a:t>Pat</a:t>
            </a:r>
            <a:endParaRPr lang="en-US" sz="1300" dirty="0"/>
          </a:p>
          <a:p>
            <a:pPr lvl="1" marL="685800" indent="-342900">
              <a:spcAft>
                <a:spcPts val="400"/>
              </a:spcAft>
              <a:buSzPct val="100000"/>
              <a:buFont typeface="+mj-lt"/>
              <a:buAutoNum type="arabicPeriod" startAt="1"/>
            </a:pPr>
            <a:r>
              <a:rPr lang="en-US" sz="1300" dirty="0">
                <a:solidFill>
                  <a:srgbClr val="2A2A2A"/>
                </a:solidFill>
                <a:latin typeface="Calibri" pitchFamily="34" charset="0"/>
                <a:ea typeface="Calibri" pitchFamily="34" charset="-122"/>
                <a:cs typeface="Calibri" pitchFamily="34" charset="-120"/>
              </a:rPr>
              <a:t>Allebei te weinig stukken om mat te zetten</a:t>
            </a:r>
            <a:endParaRPr lang="en-US" sz="1300" dirty="0"/>
          </a:p>
          <a:p>
            <a:pPr lvl="1" marL="685800" indent="-342900">
              <a:spcAft>
                <a:spcPts val="400"/>
              </a:spcAft>
              <a:buSzPct val="100000"/>
              <a:buFont typeface="+mj-lt"/>
              <a:buAutoNum type="arabicPeriod" startAt="1"/>
            </a:pPr>
            <a:r>
              <a:rPr lang="en-US" sz="1300" dirty="0">
                <a:solidFill>
                  <a:srgbClr val="2A2A2A"/>
                </a:solidFill>
                <a:latin typeface="Calibri" pitchFamily="34" charset="0"/>
                <a:ea typeface="Calibri" pitchFamily="34" charset="-122"/>
                <a:cs typeface="Calibri" pitchFamily="34" charset="-120"/>
              </a:rPr>
              <a:t>Drie keer dezelfde stelling</a:t>
            </a:r>
            <a:endParaRPr lang="en-US" sz="1300" dirty="0"/>
          </a:p>
          <a:p>
            <a:pPr lvl="1" marL="685800" indent="-342900">
              <a:spcAft>
                <a:spcPts val="400"/>
              </a:spcAft>
              <a:buSzPct val="100000"/>
              <a:buFont typeface="+mj-lt"/>
              <a:buAutoNum type="arabicPeriod" startAt="1"/>
            </a:pPr>
            <a:r>
              <a:rPr lang="en-US" sz="1300" dirty="0">
                <a:solidFill>
                  <a:srgbClr val="2A2A2A"/>
                </a:solidFill>
                <a:latin typeface="Calibri" pitchFamily="34" charset="0"/>
                <a:ea typeface="Calibri" pitchFamily="34" charset="-122"/>
                <a:cs typeface="Calibri" pitchFamily="34" charset="-120"/>
              </a:rPr>
              <a:t>50 zetten zonder slaan of pionzet</a:t>
            </a:r>
            <a:endParaRPr lang="en-US" sz="1300" dirty="0"/>
          </a:p>
          <a:p>
            <a:pPr lvl="1" marL="685800" indent="-342900">
              <a:spcAft>
                <a:spcPts val="400"/>
              </a:spcAft>
              <a:buSzPct val="100000"/>
              <a:buFont typeface="+mj-lt"/>
              <a:buAutoNum type="arabicPeriod" startAt="1"/>
            </a:pPr>
            <a:r>
              <a:rPr lang="en-US" sz="1300" dirty="0">
                <a:solidFill>
                  <a:srgbClr val="2A2A2A"/>
                </a:solidFill>
                <a:latin typeface="Calibri" pitchFamily="34" charset="0"/>
                <a:ea typeface="Calibri" pitchFamily="34" charset="-122"/>
                <a:cs typeface="Calibri" pitchFamily="34" charset="-120"/>
              </a:rPr>
              <a:t>Samen afspreken</a:t>
            </a:r>
            <a:endParaRPr lang="en-US" sz="1300" dirty="0"/>
          </a:p>
        </p:txBody>
      </p:sp>
      <p:sp>
        <p:nvSpPr>
          <p:cNvPr id="5" name="Shape 2"/>
          <p:cNvSpPr/>
          <p:nvPr/>
        </p:nvSpPr>
        <p:spPr>
          <a:xfrm>
            <a:off x="5120640" y="3429000"/>
            <a:ext cx="3611880" cy="960120"/>
          </a:xfrm>
          <a:prstGeom prst="roundRect">
            <a:avLst>
              <a:gd name="adj" fmla="val 11429"/>
            </a:avLst>
          </a:prstGeom>
          <a:solidFill>
            <a:srgbClr val="FFF1E3"/>
          </a:solidFill>
          <a:ln w="12700">
            <a:solidFill>
              <a:srgbClr val="FFF1E3"/>
            </a:solidFill>
            <a:prstDash val="solid"/>
          </a:ln>
        </p:spPr>
      </p:sp>
      <p:sp>
        <p:nvSpPr>
          <p:cNvPr id="6" name="Text 3"/>
          <p:cNvSpPr txBox="1"/>
          <p:nvPr/>
        </p:nvSpPr>
        <p:spPr>
          <a:xfrm>
            <a:off x="5303520" y="3456432"/>
            <a:ext cx="3291840" cy="914400"/>
          </a:xfrm>
          <a:prstGeom prst="rect">
            <a:avLst/>
          </a:prstGeom>
          <a:noFill/>
          <a:ln/>
        </p:spPr>
        <p:txBody>
          <a:bodyPr wrap="square" lIns="0" tIns="0" rIns="0" bIns="0" rtlCol="0" anchor="ctr"/>
          <a:lstStyle/>
          <a:p>
            <a:pPr indent="0" marL="0">
              <a:buNone/>
            </a:pPr>
            <a:r>
              <a:rPr lang="en-US" sz="1400" b="1" dirty="0">
                <a:solidFill>
                  <a:srgbClr val="E87A1A"/>
                </a:solidFill>
                <a:latin typeface="Calibri" pitchFamily="34" charset="0"/>
                <a:ea typeface="Calibri" pitchFamily="34" charset="-122"/>
                <a:cs typeface="Calibri" pitchFamily="34" charset="-120"/>
              </a:rPr>
              <a:t>Kijk: </a:t>
            </a:r>
            <a:pPr indent="0" marL="0">
              <a:buNone/>
            </a:pPr>
            <a:r>
              <a:rPr lang="en-US" sz="1400" dirty="0">
                <a:solidFill>
                  <a:srgbClr val="2A2A2A"/>
                </a:solidFill>
                <a:latin typeface="Calibri" pitchFamily="34" charset="0"/>
                <a:ea typeface="Calibri" pitchFamily="34" charset="-122"/>
                <a:cs typeface="Calibri" pitchFamily="34" charset="-120"/>
              </a:rPr>
              <a:t>koning en loper tegen koning kan nooit mat zetten. Dit is dus remise.</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indent="0" marL="0">
              <a:buNone/>
            </a:pPr>
            <a:r>
              <a:rPr lang="en-US" sz="3400" b="1" dirty="0">
                <a:solidFill>
                  <a:srgbClr val="1F4D3A"/>
                </a:solidFill>
                <a:latin typeface="Calibri" pitchFamily="34" charset="0"/>
                <a:ea typeface="Calibri" pitchFamily="34" charset="-122"/>
                <a:cs typeface="Calibri" pitchFamily="34" charset="-120"/>
              </a:rPr>
              <a:t>Alle stukken op een rij</a:t>
            </a:r>
            <a:endParaRPr lang="en-US" sz="3400" dirty="0"/>
          </a:p>
        </p:txBody>
      </p:sp>
      <p:sp>
        <p:nvSpPr>
          <p:cNvPr id="3" name="Shape 1"/>
          <p:cNvSpPr/>
          <p:nvPr/>
        </p:nvSpPr>
        <p:spPr>
          <a:xfrm>
            <a:off x="457200" y="1234440"/>
            <a:ext cx="2606040" cy="1554480"/>
          </a:xfrm>
          <a:prstGeom prst="roundRect">
            <a:avLst>
              <a:gd name="adj" fmla="val 8235"/>
            </a:avLst>
          </a:prstGeom>
          <a:solidFill>
            <a:srgbClr val="EEF4F0"/>
          </a:solidFill>
          <a:ln w="12700">
            <a:solidFill>
              <a:srgbClr val="EEF4F0"/>
            </a:solidFill>
            <a:prstDash val="solid"/>
          </a:ln>
        </p:spPr>
      </p:sp>
      <p:sp>
        <p:nvSpPr>
          <p:cNvPr id="4" name="Shape 2"/>
          <p:cNvSpPr/>
          <p:nvPr/>
        </p:nvSpPr>
        <p:spPr>
          <a:xfrm>
            <a:off x="640080" y="1463040"/>
            <a:ext cx="731520" cy="731520"/>
          </a:xfrm>
          <a:prstGeom prst="ellipse">
            <a:avLst/>
          </a:prstGeom>
          <a:solidFill>
            <a:srgbClr val="1F4D3A"/>
          </a:solidFill>
          <a:ln w="12700">
            <a:solidFill>
              <a:srgbClr val="1F4D3A"/>
            </a:solidFill>
            <a:prstDash val="solid"/>
          </a:ln>
        </p:spPr>
      </p:sp>
      <p:pic>
        <p:nvPicPr>
          <p:cNvPr id="5" name="Image 0" descr="img/icon_K.png">    </p:cNvPr>
          <p:cNvPicPr>
            <a:picLocks noChangeAspect="1"/>
          </p:cNvPicPr>
          <p:nvPr/>
        </p:nvPicPr>
        <p:blipFill>
          <a:blip r:embed="rId1"/>
          <a:stretch>
            <a:fillRect/>
          </a:stretch>
        </p:blipFill>
        <p:spPr>
          <a:xfrm>
            <a:off x="713232" y="1521562"/>
            <a:ext cx="585216" cy="585216"/>
          </a:xfrm>
          <a:prstGeom prst="rect">
            <a:avLst/>
          </a:prstGeom>
        </p:spPr>
      </p:pic>
      <p:sp>
        <p:nvSpPr>
          <p:cNvPr id="6" name="Text 3"/>
          <p:cNvSpPr txBox="1"/>
          <p:nvPr/>
        </p:nvSpPr>
        <p:spPr>
          <a:xfrm>
            <a:off x="1508760" y="1463040"/>
            <a:ext cx="1463040" cy="457200"/>
          </a:xfrm>
          <a:prstGeom prst="rect">
            <a:avLst/>
          </a:prstGeom>
          <a:noFill/>
          <a:ln/>
        </p:spPr>
        <p:txBody>
          <a:bodyPr wrap="square" lIns="0" tIns="0" rIns="0" bIns="0" rtlCol="0" anchor="ctr"/>
          <a:lstStyle/>
          <a:p>
            <a:pPr indent="0" marL="0">
              <a:buNone/>
            </a:pPr>
            <a:r>
              <a:rPr lang="en-US" sz="2200" b="1" dirty="0">
                <a:solidFill>
                  <a:srgbClr val="1F4D3A"/>
                </a:solidFill>
                <a:latin typeface="Calibri" pitchFamily="34" charset="0"/>
                <a:ea typeface="Calibri" pitchFamily="34" charset="-122"/>
                <a:cs typeface="Calibri" pitchFamily="34" charset="-120"/>
              </a:rPr>
              <a:t>Koning</a:t>
            </a:r>
            <a:endParaRPr lang="en-US" sz="2200" dirty="0"/>
          </a:p>
        </p:txBody>
      </p:sp>
      <p:sp>
        <p:nvSpPr>
          <p:cNvPr id="7" name="Text 4"/>
          <p:cNvSpPr txBox="1"/>
          <p:nvPr/>
        </p:nvSpPr>
        <p:spPr>
          <a:xfrm>
            <a:off x="640080" y="2258568"/>
            <a:ext cx="2286000" cy="411480"/>
          </a:xfrm>
          <a:prstGeom prst="rect">
            <a:avLst/>
          </a:prstGeom>
          <a:noFill/>
          <a:ln/>
        </p:spPr>
        <p:txBody>
          <a:bodyPr wrap="square" lIns="0" tIns="0" rIns="0" bIns="0" rtlCol="0" anchor="t"/>
          <a:lstStyle/>
          <a:p>
            <a:pPr indent="0" marL="0">
              <a:buNone/>
            </a:pPr>
            <a:r>
              <a:rPr lang="en-US" sz="1400" dirty="0">
                <a:solidFill>
                  <a:srgbClr val="2A2A2A"/>
                </a:solidFill>
                <a:latin typeface="Calibri" pitchFamily="34" charset="0"/>
                <a:ea typeface="Calibri" pitchFamily="34" charset="-122"/>
                <a:cs typeface="Calibri" pitchFamily="34" charset="-120"/>
              </a:rPr>
              <a:t>één stapje, alle kanten op</a:t>
            </a:r>
            <a:endParaRPr lang="en-US" sz="1400" dirty="0"/>
          </a:p>
        </p:txBody>
      </p:sp>
      <p:sp>
        <p:nvSpPr>
          <p:cNvPr id="8" name="Shape 5"/>
          <p:cNvSpPr/>
          <p:nvPr/>
        </p:nvSpPr>
        <p:spPr>
          <a:xfrm>
            <a:off x="3264408" y="1234440"/>
            <a:ext cx="2606040" cy="1554480"/>
          </a:xfrm>
          <a:prstGeom prst="roundRect">
            <a:avLst>
              <a:gd name="adj" fmla="val 8235"/>
            </a:avLst>
          </a:prstGeom>
          <a:solidFill>
            <a:srgbClr val="EEF4F0"/>
          </a:solidFill>
          <a:ln w="12700">
            <a:solidFill>
              <a:srgbClr val="EEF4F0"/>
            </a:solidFill>
            <a:prstDash val="solid"/>
          </a:ln>
        </p:spPr>
      </p:sp>
      <p:sp>
        <p:nvSpPr>
          <p:cNvPr id="9" name="Shape 6"/>
          <p:cNvSpPr/>
          <p:nvPr/>
        </p:nvSpPr>
        <p:spPr>
          <a:xfrm>
            <a:off x="3447288" y="1463040"/>
            <a:ext cx="731520" cy="731520"/>
          </a:xfrm>
          <a:prstGeom prst="ellipse">
            <a:avLst/>
          </a:prstGeom>
          <a:solidFill>
            <a:srgbClr val="1F4D3A"/>
          </a:solidFill>
          <a:ln w="12700">
            <a:solidFill>
              <a:srgbClr val="1F4D3A"/>
            </a:solidFill>
            <a:prstDash val="solid"/>
          </a:ln>
        </p:spPr>
      </p:sp>
      <p:pic>
        <p:nvPicPr>
          <p:cNvPr id="10" name="Image 1" descr="img/icon_Q.png">    </p:cNvPr>
          <p:cNvPicPr>
            <a:picLocks noChangeAspect="1"/>
          </p:cNvPicPr>
          <p:nvPr/>
        </p:nvPicPr>
        <p:blipFill>
          <a:blip r:embed="rId2"/>
          <a:stretch>
            <a:fillRect/>
          </a:stretch>
        </p:blipFill>
        <p:spPr>
          <a:xfrm>
            <a:off x="3520440" y="1521562"/>
            <a:ext cx="585216" cy="585216"/>
          </a:xfrm>
          <a:prstGeom prst="rect">
            <a:avLst/>
          </a:prstGeom>
        </p:spPr>
      </p:pic>
      <p:sp>
        <p:nvSpPr>
          <p:cNvPr id="11" name="Text 7"/>
          <p:cNvSpPr txBox="1"/>
          <p:nvPr/>
        </p:nvSpPr>
        <p:spPr>
          <a:xfrm>
            <a:off x="4315968" y="1463040"/>
            <a:ext cx="1463040" cy="457200"/>
          </a:xfrm>
          <a:prstGeom prst="rect">
            <a:avLst/>
          </a:prstGeom>
          <a:noFill/>
          <a:ln/>
        </p:spPr>
        <p:txBody>
          <a:bodyPr wrap="square" lIns="0" tIns="0" rIns="0" bIns="0" rtlCol="0" anchor="ctr"/>
          <a:lstStyle/>
          <a:p>
            <a:pPr indent="0" marL="0">
              <a:buNone/>
            </a:pPr>
            <a:r>
              <a:rPr lang="en-US" sz="2200" b="1" dirty="0">
                <a:solidFill>
                  <a:srgbClr val="1F4D3A"/>
                </a:solidFill>
                <a:latin typeface="Calibri" pitchFamily="34" charset="0"/>
                <a:ea typeface="Calibri" pitchFamily="34" charset="-122"/>
                <a:cs typeface="Calibri" pitchFamily="34" charset="-120"/>
              </a:rPr>
              <a:t>Dame</a:t>
            </a:r>
            <a:endParaRPr lang="en-US" sz="2200" dirty="0"/>
          </a:p>
        </p:txBody>
      </p:sp>
      <p:sp>
        <p:nvSpPr>
          <p:cNvPr id="12" name="Text 8"/>
          <p:cNvSpPr txBox="1"/>
          <p:nvPr/>
        </p:nvSpPr>
        <p:spPr>
          <a:xfrm>
            <a:off x="3447288" y="2258568"/>
            <a:ext cx="2286000" cy="411480"/>
          </a:xfrm>
          <a:prstGeom prst="rect">
            <a:avLst/>
          </a:prstGeom>
          <a:noFill/>
          <a:ln/>
        </p:spPr>
        <p:txBody>
          <a:bodyPr wrap="square" lIns="0" tIns="0" rIns="0" bIns="0" rtlCol="0" anchor="t"/>
          <a:lstStyle/>
          <a:p>
            <a:pPr indent="0" marL="0">
              <a:buNone/>
            </a:pPr>
            <a:r>
              <a:rPr lang="en-US" sz="1400" dirty="0">
                <a:solidFill>
                  <a:srgbClr val="2A2A2A"/>
                </a:solidFill>
                <a:latin typeface="Calibri" pitchFamily="34" charset="0"/>
                <a:ea typeface="Calibri" pitchFamily="34" charset="-122"/>
                <a:cs typeface="Calibri" pitchFamily="34" charset="-120"/>
              </a:rPr>
              <a:t>rechtdoor en schuin, zo ver ze wil</a:t>
            </a:r>
            <a:endParaRPr lang="en-US" sz="1400" dirty="0"/>
          </a:p>
        </p:txBody>
      </p:sp>
      <p:sp>
        <p:nvSpPr>
          <p:cNvPr id="13" name="Shape 9"/>
          <p:cNvSpPr/>
          <p:nvPr/>
        </p:nvSpPr>
        <p:spPr>
          <a:xfrm>
            <a:off x="6071616" y="1234440"/>
            <a:ext cx="2606040" cy="1554480"/>
          </a:xfrm>
          <a:prstGeom prst="roundRect">
            <a:avLst>
              <a:gd name="adj" fmla="val 8235"/>
            </a:avLst>
          </a:prstGeom>
          <a:solidFill>
            <a:srgbClr val="EEF4F0"/>
          </a:solidFill>
          <a:ln w="12700">
            <a:solidFill>
              <a:srgbClr val="EEF4F0"/>
            </a:solidFill>
            <a:prstDash val="solid"/>
          </a:ln>
        </p:spPr>
      </p:sp>
      <p:sp>
        <p:nvSpPr>
          <p:cNvPr id="14" name="Shape 10"/>
          <p:cNvSpPr/>
          <p:nvPr/>
        </p:nvSpPr>
        <p:spPr>
          <a:xfrm>
            <a:off x="6254496" y="1463040"/>
            <a:ext cx="731520" cy="731520"/>
          </a:xfrm>
          <a:prstGeom prst="ellipse">
            <a:avLst/>
          </a:prstGeom>
          <a:solidFill>
            <a:srgbClr val="1F4D3A"/>
          </a:solidFill>
          <a:ln w="12700">
            <a:solidFill>
              <a:srgbClr val="1F4D3A"/>
            </a:solidFill>
            <a:prstDash val="solid"/>
          </a:ln>
        </p:spPr>
      </p:sp>
      <p:pic>
        <p:nvPicPr>
          <p:cNvPr id="15" name="Image 2" descr="img/icon_R.png">    </p:cNvPr>
          <p:cNvPicPr>
            <a:picLocks noChangeAspect="1"/>
          </p:cNvPicPr>
          <p:nvPr/>
        </p:nvPicPr>
        <p:blipFill>
          <a:blip r:embed="rId3"/>
          <a:stretch>
            <a:fillRect/>
          </a:stretch>
        </p:blipFill>
        <p:spPr>
          <a:xfrm>
            <a:off x="6327648" y="1521562"/>
            <a:ext cx="585216" cy="585216"/>
          </a:xfrm>
          <a:prstGeom prst="rect">
            <a:avLst/>
          </a:prstGeom>
        </p:spPr>
      </p:pic>
      <p:sp>
        <p:nvSpPr>
          <p:cNvPr id="16" name="Text 11"/>
          <p:cNvSpPr txBox="1"/>
          <p:nvPr/>
        </p:nvSpPr>
        <p:spPr>
          <a:xfrm>
            <a:off x="7123176" y="1463040"/>
            <a:ext cx="1463040" cy="457200"/>
          </a:xfrm>
          <a:prstGeom prst="rect">
            <a:avLst/>
          </a:prstGeom>
          <a:noFill/>
          <a:ln/>
        </p:spPr>
        <p:txBody>
          <a:bodyPr wrap="square" lIns="0" tIns="0" rIns="0" bIns="0" rtlCol="0" anchor="ctr"/>
          <a:lstStyle/>
          <a:p>
            <a:pPr indent="0" marL="0">
              <a:buNone/>
            </a:pPr>
            <a:r>
              <a:rPr lang="en-US" sz="2200" b="1" dirty="0">
                <a:solidFill>
                  <a:srgbClr val="1F4D3A"/>
                </a:solidFill>
                <a:latin typeface="Calibri" pitchFamily="34" charset="0"/>
                <a:ea typeface="Calibri" pitchFamily="34" charset="-122"/>
                <a:cs typeface="Calibri" pitchFamily="34" charset="-120"/>
              </a:rPr>
              <a:t>Toren</a:t>
            </a:r>
            <a:endParaRPr lang="en-US" sz="2200" dirty="0"/>
          </a:p>
        </p:txBody>
      </p:sp>
      <p:sp>
        <p:nvSpPr>
          <p:cNvPr id="17" name="Text 12"/>
          <p:cNvSpPr txBox="1"/>
          <p:nvPr/>
        </p:nvSpPr>
        <p:spPr>
          <a:xfrm>
            <a:off x="6254496" y="2258568"/>
            <a:ext cx="2286000" cy="411480"/>
          </a:xfrm>
          <a:prstGeom prst="rect">
            <a:avLst/>
          </a:prstGeom>
          <a:noFill/>
          <a:ln/>
        </p:spPr>
        <p:txBody>
          <a:bodyPr wrap="square" lIns="0" tIns="0" rIns="0" bIns="0" rtlCol="0" anchor="t"/>
          <a:lstStyle/>
          <a:p>
            <a:pPr indent="0" marL="0">
              <a:buNone/>
            </a:pPr>
            <a:r>
              <a:rPr lang="en-US" sz="1400" dirty="0">
                <a:solidFill>
                  <a:srgbClr val="2A2A2A"/>
                </a:solidFill>
                <a:latin typeface="Calibri" pitchFamily="34" charset="0"/>
                <a:ea typeface="Calibri" pitchFamily="34" charset="-122"/>
                <a:cs typeface="Calibri" pitchFamily="34" charset="-120"/>
              </a:rPr>
              <a:t>rechtdoor, zo ver hij wil</a:t>
            </a:r>
            <a:endParaRPr lang="en-US" sz="1400" dirty="0"/>
          </a:p>
        </p:txBody>
      </p:sp>
      <p:sp>
        <p:nvSpPr>
          <p:cNvPr id="18" name="Shape 13"/>
          <p:cNvSpPr/>
          <p:nvPr/>
        </p:nvSpPr>
        <p:spPr>
          <a:xfrm>
            <a:off x="457200" y="3017520"/>
            <a:ext cx="2606040" cy="1554480"/>
          </a:xfrm>
          <a:prstGeom prst="roundRect">
            <a:avLst>
              <a:gd name="adj" fmla="val 8235"/>
            </a:avLst>
          </a:prstGeom>
          <a:solidFill>
            <a:srgbClr val="EEF4F0"/>
          </a:solidFill>
          <a:ln w="12700">
            <a:solidFill>
              <a:srgbClr val="EEF4F0"/>
            </a:solidFill>
            <a:prstDash val="solid"/>
          </a:ln>
        </p:spPr>
      </p:sp>
      <p:sp>
        <p:nvSpPr>
          <p:cNvPr id="19" name="Shape 14"/>
          <p:cNvSpPr/>
          <p:nvPr/>
        </p:nvSpPr>
        <p:spPr>
          <a:xfrm>
            <a:off x="640080" y="3246120"/>
            <a:ext cx="731520" cy="731520"/>
          </a:xfrm>
          <a:prstGeom prst="ellipse">
            <a:avLst/>
          </a:prstGeom>
          <a:solidFill>
            <a:srgbClr val="1F4D3A"/>
          </a:solidFill>
          <a:ln w="12700">
            <a:solidFill>
              <a:srgbClr val="1F4D3A"/>
            </a:solidFill>
            <a:prstDash val="solid"/>
          </a:ln>
        </p:spPr>
      </p:sp>
      <p:pic>
        <p:nvPicPr>
          <p:cNvPr id="20" name="Image 3" descr="img/icon_B.png">    </p:cNvPr>
          <p:cNvPicPr>
            <a:picLocks noChangeAspect="1"/>
          </p:cNvPicPr>
          <p:nvPr/>
        </p:nvPicPr>
        <p:blipFill>
          <a:blip r:embed="rId4"/>
          <a:stretch>
            <a:fillRect/>
          </a:stretch>
        </p:blipFill>
        <p:spPr>
          <a:xfrm>
            <a:off x="713232" y="3304642"/>
            <a:ext cx="585216" cy="585216"/>
          </a:xfrm>
          <a:prstGeom prst="rect">
            <a:avLst/>
          </a:prstGeom>
        </p:spPr>
      </p:pic>
      <p:sp>
        <p:nvSpPr>
          <p:cNvPr id="21" name="Text 15"/>
          <p:cNvSpPr txBox="1"/>
          <p:nvPr/>
        </p:nvSpPr>
        <p:spPr>
          <a:xfrm>
            <a:off x="1508760" y="3246120"/>
            <a:ext cx="1463040" cy="457200"/>
          </a:xfrm>
          <a:prstGeom prst="rect">
            <a:avLst/>
          </a:prstGeom>
          <a:noFill/>
          <a:ln/>
        </p:spPr>
        <p:txBody>
          <a:bodyPr wrap="square" lIns="0" tIns="0" rIns="0" bIns="0" rtlCol="0" anchor="ctr"/>
          <a:lstStyle/>
          <a:p>
            <a:pPr indent="0" marL="0">
              <a:buNone/>
            </a:pPr>
            <a:r>
              <a:rPr lang="en-US" sz="2200" b="1" dirty="0">
                <a:solidFill>
                  <a:srgbClr val="1F4D3A"/>
                </a:solidFill>
                <a:latin typeface="Calibri" pitchFamily="34" charset="0"/>
                <a:ea typeface="Calibri" pitchFamily="34" charset="-122"/>
                <a:cs typeface="Calibri" pitchFamily="34" charset="-120"/>
              </a:rPr>
              <a:t>Loper</a:t>
            </a:r>
            <a:endParaRPr lang="en-US" sz="2200" dirty="0"/>
          </a:p>
        </p:txBody>
      </p:sp>
      <p:sp>
        <p:nvSpPr>
          <p:cNvPr id="22" name="Text 16"/>
          <p:cNvSpPr txBox="1"/>
          <p:nvPr/>
        </p:nvSpPr>
        <p:spPr>
          <a:xfrm>
            <a:off x="640080" y="4041648"/>
            <a:ext cx="2286000" cy="411480"/>
          </a:xfrm>
          <a:prstGeom prst="rect">
            <a:avLst/>
          </a:prstGeom>
          <a:noFill/>
          <a:ln/>
        </p:spPr>
        <p:txBody>
          <a:bodyPr wrap="square" lIns="0" tIns="0" rIns="0" bIns="0" rtlCol="0" anchor="t"/>
          <a:lstStyle/>
          <a:p>
            <a:pPr indent="0" marL="0">
              <a:buNone/>
            </a:pPr>
            <a:r>
              <a:rPr lang="en-US" sz="1400" dirty="0">
                <a:solidFill>
                  <a:srgbClr val="2A2A2A"/>
                </a:solidFill>
                <a:latin typeface="Calibri" pitchFamily="34" charset="0"/>
                <a:ea typeface="Calibri" pitchFamily="34" charset="-122"/>
                <a:cs typeface="Calibri" pitchFamily="34" charset="-120"/>
              </a:rPr>
              <a:t>schuin, zo ver hij wil</a:t>
            </a:r>
            <a:endParaRPr lang="en-US" sz="1400" dirty="0"/>
          </a:p>
        </p:txBody>
      </p:sp>
      <p:sp>
        <p:nvSpPr>
          <p:cNvPr id="23" name="Shape 17"/>
          <p:cNvSpPr/>
          <p:nvPr/>
        </p:nvSpPr>
        <p:spPr>
          <a:xfrm>
            <a:off x="3264408" y="3017520"/>
            <a:ext cx="2606040" cy="1554480"/>
          </a:xfrm>
          <a:prstGeom prst="roundRect">
            <a:avLst>
              <a:gd name="adj" fmla="val 8235"/>
            </a:avLst>
          </a:prstGeom>
          <a:solidFill>
            <a:srgbClr val="EEF4F0"/>
          </a:solidFill>
          <a:ln w="12700">
            <a:solidFill>
              <a:srgbClr val="EEF4F0"/>
            </a:solidFill>
            <a:prstDash val="solid"/>
          </a:ln>
        </p:spPr>
      </p:sp>
      <p:sp>
        <p:nvSpPr>
          <p:cNvPr id="24" name="Shape 18"/>
          <p:cNvSpPr/>
          <p:nvPr/>
        </p:nvSpPr>
        <p:spPr>
          <a:xfrm>
            <a:off x="3447288" y="3246120"/>
            <a:ext cx="731520" cy="731520"/>
          </a:xfrm>
          <a:prstGeom prst="ellipse">
            <a:avLst/>
          </a:prstGeom>
          <a:solidFill>
            <a:srgbClr val="1F4D3A"/>
          </a:solidFill>
          <a:ln w="12700">
            <a:solidFill>
              <a:srgbClr val="1F4D3A"/>
            </a:solidFill>
            <a:prstDash val="solid"/>
          </a:ln>
        </p:spPr>
      </p:sp>
      <p:pic>
        <p:nvPicPr>
          <p:cNvPr id="25" name="Image 4" descr="img/icon_N.png">    </p:cNvPr>
          <p:cNvPicPr>
            <a:picLocks noChangeAspect="1"/>
          </p:cNvPicPr>
          <p:nvPr/>
        </p:nvPicPr>
        <p:blipFill>
          <a:blip r:embed="rId5"/>
          <a:stretch>
            <a:fillRect/>
          </a:stretch>
        </p:blipFill>
        <p:spPr>
          <a:xfrm>
            <a:off x="3520440" y="3304642"/>
            <a:ext cx="585216" cy="585216"/>
          </a:xfrm>
          <a:prstGeom prst="rect">
            <a:avLst/>
          </a:prstGeom>
        </p:spPr>
      </p:pic>
      <p:sp>
        <p:nvSpPr>
          <p:cNvPr id="26" name="Text 19"/>
          <p:cNvSpPr txBox="1"/>
          <p:nvPr/>
        </p:nvSpPr>
        <p:spPr>
          <a:xfrm>
            <a:off x="4315968" y="3246120"/>
            <a:ext cx="1463040" cy="457200"/>
          </a:xfrm>
          <a:prstGeom prst="rect">
            <a:avLst/>
          </a:prstGeom>
          <a:noFill/>
          <a:ln/>
        </p:spPr>
        <p:txBody>
          <a:bodyPr wrap="square" lIns="0" tIns="0" rIns="0" bIns="0" rtlCol="0" anchor="ctr"/>
          <a:lstStyle/>
          <a:p>
            <a:pPr indent="0" marL="0">
              <a:buNone/>
            </a:pPr>
            <a:r>
              <a:rPr lang="en-US" sz="2200" b="1" dirty="0">
                <a:solidFill>
                  <a:srgbClr val="1F4D3A"/>
                </a:solidFill>
                <a:latin typeface="Calibri" pitchFamily="34" charset="0"/>
                <a:ea typeface="Calibri" pitchFamily="34" charset="-122"/>
                <a:cs typeface="Calibri" pitchFamily="34" charset="-120"/>
              </a:rPr>
              <a:t>Paard</a:t>
            </a:r>
            <a:endParaRPr lang="en-US" sz="2200" dirty="0"/>
          </a:p>
        </p:txBody>
      </p:sp>
      <p:sp>
        <p:nvSpPr>
          <p:cNvPr id="27" name="Text 20"/>
          <p:cNvSpPr txBox="1"/>
          <p:nvPr/>
        </p:nvSpPr>
        <p:spPr>
          <a:xfrm>
            <a:off x="3447288" y="4041648"/>
            <a:ext cx="2286000" cy="411480"/>
          </a:xfrm>
          <a:prstGeom prst="rect">
            <a:avLst/>
          </a:prstGeom>
          <a:noFill/>
          <a:ln/>
        </p:spPr>
        <p:txBody>
          <a:bodyPr wrap="square" lIns="0" tIns="0" rIns="0" bIns="0" rtlCol="0" anchor="t"/>
          <a:lstStyle/>
          <a:p>
            <a:pPr indent="0" marL="0">
              <a:buNone/>
            </a:pPr>
            <a:r>
              <a:rPr lang="en-US" sz="1400" dirty="0">
                <a:solidFill>
                  <a:srgbClr val="2A2A2A"/>
                </a:solidFill>
                <a:latin typeface="Calibri" pitchFamily="34" charset="0"/>
                <a:ea typeface="Calibri" pitchFamily="34" charset="-122"/>
                <a:cs typeface="Calibri" pitchFamily="34" charset="-120"/>
              </a:rPr>
              <a:t>springt in een L</a:t>
            </a:r>
            <a:endParaRPr lang="en-US" sz="1400" dirty="0"/>
          </a:p>
        </p:txBody>
      </p:sp>
      <p:sp>
        <p:nvSpPr>
          <p:cNvPr id="28" name="Shape 21"/>
          <p:cNvSpPr/>
          <p:nvPr/>
        </p:nvSpPr>
        <p:spPr>
          <a:xfrm>
            <a:off x="6071616" y="3017520"/>
            <a:ext cx="2606040" cy="1554480"/>
          </a:xfrm>
          <a:prstGeom prst="roundRect">
            <a:avLst>
              <a:gd name="adj" fmla="val 8235"/>
            </a:avLst>
          </a:prstGeom>
          <a:solidFill>
            <a:srgbClr val="EEF4F0"/>
          </a:solidFill>
          <a:ln w="12700">
            <a:solidFill>
              <a:srgbClr val="EEF4F0"/>
            </a:solidFill>
            <a:prstDash val="solid"/>
          </a:ln>
        </p:spPr>
      </p:sp>
      <p:sp>
        <p:nvSpPr>
          <p:cNvPr id="29" name="Shape 22"/>
          <p:cNvSpPr/>
          <p:nvPr/>
        </p:nvSpPr>
        <p:spPr>
          <a:xfrm>
            <a:off x="6254496" y="3246120"/>
            <a:ext cx="731520" cy="731520"/>
          </a:xfrm>
          <a:prstGeom prst="ellipse">
            <a:avLst/>
          </a:prstGeom>
          <a:solidFill>
            <a:srgbClr val="1F4D3A"/>
          </a:solidFill>
          <a:ln w="12700">
            <a:solidFill>
              <a:srgbClr val="1F4D3A"/>
            </a:solidFill>
            <a:prstDash val="solid"/>
          </a:ln>
        </p:spPr>
      </p:sp>
      <p:pic>
        <p:nvPicPr>
          <p:cNvPr id="30" name="Image 5" descr="img/icon_P.png">    </p:cNvPr>
          <p:cNvPicPr>
            <a:picLocks noChangeAspect="1"/>
          </p:cNvPicPr>
          <p:nvPr/>
        </p:nvPicPr>
        <p:blipFill>
          <a:blip r:embed="rId6"/>
          <a:stretch>
            <a:fillRect/>
          </a:stretch>
        </p:blipFill>
        <p:spPr>
          <a:xfrm>
            <a:off x="6327648" y="3304642"/>
            <a:ext cx="585216" cy="585216"/>
          </a:xfrm>
          <a:prstGeom prst="rect">
            <a:avLst/>
          </a:prstGeom>
        </p:spPr>
      </p:pic>
      <p:sp>
        <p:nvSpPr>
          <p:cNvPr id="31" name="Text 23"/>
          <p:cNvSpPr txBox="1"/>
          <p:nvPr/>
        </p:nvSpPr>
        <p:spPr>
          <a:xfrm>
            <a:off x="7123176" y="3246120"/>
            <a:ext cx="1463040" cy="457200"/>
          </a:xfrm>
          <a:prstGeom prst="rect">
            <a:avLst/>
          </a:prstGeom>
          <a:noFill/>
          <a:ln/>
        </p:spPr>
        <p:txBody>
          <a:bodyPr wrap="square" lIns="0" tIns="0" rIns="0" bIns="0" rtlCol="0" anchor="ctr"/>
          <a:lstStyle/>
          <a:p>
            <a:pPr indent="0" marL="0">
              <a:buNone/>
            </a:pPr>
            <a:r>
              <a:rPr lang="en-US" sz="2200" b="1" dirty="0">
                <a:solidFill>
                  <a:srgbClr val="1F4D3A"/>
                </a:solidFill>
                <a:latin typeface="Calibri" pitchFamily="34" charset="0"/>
                <a:ea typeface="Calibri" pitchFamily="34" charset="-122"/>
                <a:cs typeface="Calibri" pitchFamily="34" charset="-120"/>
              </a:rPr>
              <a:t>Pion</a:t>
            </a:r>
            <a:endParaRPr lang="en-US" sz="2200" dirty="0"/>
          </a:p>
        </p:txBody>
      </p:sp>
      <p:sp>
        <p:nvSpPr>
          <p:cNvPr id="32" name="Text 24"/>
          <p:cNvSpPr txBox="1"/>
          <p:nvPr/>
        </p:nvSpPr>
        <p:spPr>
          <a:xfrm>
            <a:off x="6254496" y="4041648"/>
            <a:ext cx="2286000" cy="411480"/>
          </a:xfrm>
          <a:prstGeom prst="rect">
            <a:avLst/>
          </a:prstGeom>
          <a:noFill/>
          <a:ln/>
        </p:spPr>
        <p:txBody>
          <a:bodyPr wrap="square" lIns="0" tIns="0" rIns="0" bIns="0" rtlCol="0" anchor="t"/>
          <a:lstStyle/>
          <a:p>
            <a:pPr indent="0" marL="0">
              <a:buNone/>
            </a:pPr>
            <a:r>
              <a:rPr lang="en-US" sz="1400" dirty="0">
                <a:solidFill>
                  <a:srgbClr val="2A2A2A"/>
                </a:solidFill>
                <a:latin typeface="Calibri" pitchFamily="34" charset="0"/>
                <a:ea typeface="Calibri" pitchFamily="34" charset="-122"/>
                <a:cs typeface="Calibri" pitchFamily="34" charset="-120"/>
              </a:rPr>
              <a:t>één vooruit, slaat schuin</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img/kwis1.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457200"/>
            <a:ext cx="1005840" cy="411480"/>
          </a:xfrm>
          <a:prstGeom prst="roundRect">
            <a:avLst>
              <a:gd name="adj" fmla="val 22222"/>
            </a:avLst>
          </a:prstGeom>
          <a:solidFill>
            <a:srgbClr val="E87A1A"/>
          </a:solidFill>
          <a:ln w="12700">
            <a:solidFill>
              <a:srgbClr val="E87A1A"/>
            </a:solidFill>
            <a:prstDash val="solid"/>
          </a:ln>
        </p:spPr>
      </p:sp>
      <p:sp>
        <p:nvSpPr>
          <p:cNvPr id="4" name="Text 1"/>
          <p:cNvSpPr txBox="1"/>
          <p:nvPr/>
        </p:nvSpPr>
        <p:spPr>
          <a:xfrm>
            <a:off x="5120640" y="457200"/>
            <a:ext cx="1005840" cy="411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KWIS</a:t>
            </a:r>
            <a:endParaRPr lang="en-US" sz="1400" dirty="0"/>
          </a:p>
        </p:txBody>
      </p:sp>
      <p:sp>
        <p:nvSpPr>
          <p:cNvPr id="5" name="Text 2"/>
          <p:cNvSpPr txBox="1"/>
          <p:nvPr/>
        </p:nvSpPr>
        <p:spPr>
          <a:xfrm>
            <a:off x="5120640" y="1051560"/>
            <a:ext cx="3611880" cy="1280160"/>
          </a:xfrm>
          <a:prstGeom prst="rect">
            <a:avLst/>
          </a:prstGeom>
          <a:noFill/>
          <a:ln/>
        </p:spPr>
        <p:txBody>
          <a:bodyPr wrap="square" lIns="0" tIns="0" rIns="0" bIns="0" rtlCol="0" anchor="t"/>
          <a:lstStyle/>
          <a:p>
            <a:pPr indent="0" marL="0">
              <a:buNone/>
            </a:pPr>
            <a:r>
              <a:rPr lang="en-US" sz="2600" b="1" dirty="0">
                <a:solidFill>
                  <a:srgbClr val="1F4D3A"/>
                </a:solidFill>
                <a:latin typeface="Calibri" pitchFamily="34" charset="0"/>
                <a:ea typeface="Calibri" pitchFamily="34" charset="-122"/>
                <a:cs typeface="Calibri" pitchFamily="34" charset="-120"/>
              </a:rPr>
              <a:t>Naar welke vakjes kan het paard springen?</a:t>
            </a:r>
            <a:endParaRPr lang="en-US" sz="2600" dirty="0"/>
          </a:p>
        </p:txBody>
      </p:sp>
      <p:sp>
        <p:nvSpPr>
          <p:cNvPr id="6" name="Text 3"/>
          <p:cNvSpPr txBox="1"/>
          <p:nvPr/>
        </p:nvSpPr>
        <p:spPr>
          <a:xfrm>
            <a:off x="5120640" y="2514600"/>
            <a:ext cx="3611880" cy="1828800"/>
          </a:xfrm>
          <a:prstGeom prst="rect">
            <a:avLst/>
          </a:prstGeom>
          <a:noFill/>
          <a:ln/>
        </p:spPr>
        <p:txBody>
          <a:bodyPr wrap="square" lIns="0" tIns="0" rIns="0" bIns="0" rtlCol="0" anchor="t"/>
          <a:lstStyle/>
          <a:p>
            <a:pPr indent="0" marL="0">
              <a:buNone/>
            </a:pPr>
            <a:r>
              <a:rPr lang="en-US" sz="1700" dirty="0">
                <a:solidFill>
                  <a:srgbClr val="2A2A2A"/>
                </a:solidFill>
                <a:latin typeface="Calibri" pitchFamily="34" charset="0"/>
                <a:ea typeface="Calibri" pitchFamily="34" charset="-122"/>
                <a:cs typeface="Calibri" pitchFamily="34" charset="-120"/>
              </a:rPr>
              <a:t>Tel met je vinger: twee rechtdoor, één opzij.</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img/kwis1_antw.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457200"/>
            <a:ext cx="1417320" cy="411480"/>
          </a:xfrm>
          <a:prstGeom prst="roundRect">
            <a:avLst>
              <a:gd name="adj" fmla="val 22222"/>
            </a:avLst>
          </a:prstGeom>
          <a:solidFill>
            <a:srgbClr val="2E7D5A"/>
          </a:solidFill>
          <a:ln w="12700">
            <a:solidFill>
              <a:srgbClr val="2E7D5A"/>
            </a:solidFill>
            <a:prstDash val="solid"/>
          </a:ln>
        </p:spPr>
      </p:sp>
      <p:sp>
        <p:nvSpPr>
          <p:cNvPr id="4" name="Text 1"/>
          <p:cNvSpPr txBox="1"/>
          <p:nvPr/>
        </p:nvSpPr>
        <p:spPr>
          <a:xfrm>
            <a:off x="5120640" y="457200"/>
            <a:ext cx="1417320" cy="411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ANTWOORD</a:t>
            </a:r>
            <a:endParaRPr lang="en-US" sz="1400" dirty="0"/>
          </a:p>
        </p:txBody>
      </p:sp>
      <p:sp>
        <p:nvSpPr>
          <p:cNvPr id="5" name="Text 2"/>
          <p:cNvSpPr txBox="1"/>
          <p:nvPr/>
        </p:nvSpPr>
        <p:spPr>
          <a:xfrm>
            <a:off x="5120640" y="1051560"/>
            <a:ext cx="3611880" cy="502920"/>
          </a:xfrm>
          <a:prstGeom prst="rect">
            <a:avLst/>
          </a:prstGeom>
          <a:noFill/>
          <a:ln/>
        </p:spPr>
        <p:txBody>
          <a:bodyPr wrap="square" lIns="0" tIns="0" rIns="0" bIns="0" rtlCol="0" anchor="t"/>
          <a:lstStyle/>
          <a:p>
            <a:pPr indent="0" marL="0">
              <a:buNone/>
            </a:pPr>
            <a:r>
              <a:rPr lang="en-US" sz="2600" b="1" dirty="0">
                <a:solidFill>
                  <a:srgbClr val="1F4D3A"/>
                </a:solidFill>
                <a:latin typeface="Calibri" pitchFamily="34" charset="0"/>
                <a:ea typeface="Calibri" pitchFamily="34" charset="-122"/>
                <a:cs typeface="Calibri" pitchFamily="34" charset="-120"/>
              </a:rPr>
              <a:t>Naar a3, c3 en d2!</a:t>
            </a:r>
            <a:endParaRPr lang="en-US" sz="2600" dirty="0"/>
          </a:p>
        </p:txBody>
      </p:sp>
      <p:sp>
        <p:nvSpPr>
          <p:cNvPr id="6" name="Text 3"/>
          <p:cNvSpPr txBox="1"/>
          <p:nvPr/>
        </p:nvSpPr>
        <p:spPr>
          <a:xfrm>
            <a:off x="5120640" y="1737360"/>
            <a:ext cx="3611880" cy="1828800"/>
          </a:xfrm>
          <a:prstGeom prst="rect">
            <a:avLst/>
          </a:prstGeom>
          <a:noFill/>
          <a:ln/>
        </p:spPr>
        <p:txBody>
          <a:bodyPr wrap="square" lIns="0" tIns="0" rIns="0" bIns="0" rtlCol="0" anchor="t"/>
          <a:lstStyle/>
          <a:p>
            <a:pPr indent="0" marL="0">
              <a:buNone/>
            </a:pPr>
            <a:r>
              <a:rPr lang="en-US" sz="1700" dirty="0">
                <a:solidFill>
                  <a:srgbClr val="2A2A2A"/>
                </a:solidFill>
                <a:latin typeface="Calibri" pitchFamily="34" charset="0"/>
                <a:ea typeface="Calibri" pitchFamily="34" charset="-122"/>
                <a:cs typeface="Calibri" pitchFamily="34" charset="-120"/>
              </a:rPr>
              <a:t>Drie vakjes. Een paard in de hoek of aan de rand heeft minder keuze dan in het midden.</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img/kwis2.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457200"/>
            <a:ext cx="1005840" cy="411480"/>
          </a:xfrm>
          <a:prstGeom prst="roundRect">
            <a:avLst>
              <a:gd name="adj" fmla="val 22222"/>
            </a:avLst>
          </a:prstGeom>
          <a:solidFill>
            <a:srgbClr val="E87A1A"/>
          </a:solidFill>
          <a:ln w="12700">
            <a:solidFill>
              <a:srgbClr val="E87A1A"/>
            </a:solidFill>
            <a:prstDash val="solid"/>
          </a:ln>
        </p:spPr>
      </p:sp>
      <p:sp>
        <p:nvSpPr>
          <p:cNvPr id="4" name="Text 1"/>
          <p:cNvSpPr txBox="1"/>
          <p:nvPr/>
        </p:nvSpPr>
        <p:spPr>
          <a:xfrm>
            <a:off x="5120640" y="457200"/>
            <a:ext cx="1005840" cy="411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KWIS</a:t>
            </a:r>
            <a:endParaRPr lang="en-US" sz="1400" dirty="0"/>
          </a:p>
        </p:txBody>
      </p:sp>
      <p:sp>
        <p:nvSpPr>
          <p:cNvPr id="5" name="Text 2"/>
          <p:cNvSpPr txBox="1"/>
          <p:nvPr/>
        </p:nvSpPr>
        <p:spPr>
          <a:xfrm>
            <a:off x="5120640" y="1051560"/>
            <a:ext cx="3611880" cy="1280160"/>
          </a:xfrm>
          <a:prstGeom prst="rect">
            <a:avLst/>
          </a:prstGeom>
          <a:noFill/>
          <a:ln/>
        </p:spPr>
        <p:txBody>
          <a:bodyPr wrap="square" lIns="0" tIns="0" rIns="0" bIns="0" rtlCol="0" anchor="t"/>
          <a:lstStyle/>
          <a:p>
            <a:pPr indent="0" marL="0">
              <a:buNone/>
            </a:pPr>
            <a:r>
              <a:rPr lang="en-US" sz="2600" b="1" dirty="0">
                <a:solidFill>
                  <a:srgbClr val="1F4D3A"/>
                </a:solidFill>
                <a:latin typeface="Calibri" pitchFamily="34" charset="0"/>
                <a:ea typeface="Calibri" pitchFamily="34" charset="-122"/>
                <a:cs typeface="Calibri" pitchFamily="34" charset="-120"/>
              </a:rPr>
              <a:t>Welke witte stukken kunnen in één zet op de ster komen?</a:t>
            </a:r>
            <a:endParaRPr lang="en-US" sz="2600" dirty="0"/>
          </a:p>
        </p:txBody>
      </p:sp>
      <p:sp>
        <p:nvSpPr>
          <p:cNvPr id="6" name="Text 3"/>
          <p:cNvSpPr txBox="1"/>
          <p:nvPr/>
        </p:nvSpPr>
        <p:spPr>
          <a:xfrm>
            <a:off x="5120640" y="2514600"/>
            <a:ext cx="3611880" cy="1828800"/>
          </a:xfrm>
          <a:prstGeom prst="rect">
            <a:avLst/>
          </a:prstGeom>
          <a:noFill/>
          <a:ln/>
        </p:spPr>
        <p:txBody>
          <a:bodyPr wrap="square" lIns="0" tIns="0" rIns="0" bIns="0" rtlCol="0" anchor="t"/>
          <a:lstStyle/>
          <a:p>
            <a:pPr indent="0" marL="0">
              <a:buNone/>
            </a:pPr>
            <a:r>
              <a:rPr lang="en-US" sz="1700" dirty="0">
                <a:solidFill>
                  <a:srgbClr val="2A2A2A"/>
                </a:solidFill>
                <a:latin typeface="Calibri" pitchFamily="34" charset="0"/>
                <a:ea typeface="Calibri" pitchFamily="34" charset="-122"/>
                <a:cs typeface="Calibri" pitchFamily="34" charset="-120"/>
              </a:rPr>
              <a:t>Kijk naar elk stuk apart: toren, loper, paard, pion en koning.</a:t>
            </a:r>
            <a:endParaRPr lang="en-US" sz="1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img/kwis2_antw.png">    </p:cNvPr>
          <p:cNvPicPr>
            <a:picLocks noChangeAspect="1"/>
          </p:cNvPicPr>
          <p:nvPr/>
        </p:nvPicPr>
        <p:blipFill>
          <a:blip r:embed="rId1"/>
          <a:stretch>
            <a:fillRect/>
          </a:stretch>
        </p:blipFill>
        <p:spPr>
          <a:xfrm>
            <a:off x="411480" y="384048"/>
            <a:ext cx="4389120" cy="4389120"/>
          </a:xfrm>
          <a:prstGeom prst="rect">
            <a:avLst/>
          </a:prstGeom>
        </p:spPr>
      </p:pic>
      <p:sp>
        <p:nvSpPr>
          <p:cNvPr id="3" name="Shape 0"/>
          <p:cNvSpPr/>
          <p:nvPr/>
        </p:nvSpPr>
        <p:spPr>
          <a:xfrm>
            <a:off x="5120640" y="457200"/>
            <a:ext cx="1417320" cy="411480"/>
          </a:xfrm>
          <a:prstGeom prst="roundRect">
            <a:avLst>
              <a:gd name="adj" fmla="val 22222"/>
            </a:avLst>
          </a:prstGeom>
          <a:solidFill>
            <a:srgbClr val="2E7D5A"/>
          </a:solidFill>
          <a:ln w="12700">
            <a:solidFill>
              <a:srgbClr val="2E7D5A"/>
            </a:solidFill>
            <a:prstDash val="solid"/>
          </a:ln>
        </p:spPr>
      </p:sp>
      <p:sp>
        <p:nvSpPr>
          <p:cNvPr id="4" name="Text 1"/>
          <p:cNvSpPr txBox="1"/>
          <p:nvPr/>
        </p:nvSpPr>
        <p:spPr>
          <a:xfrm>
            <a:off x="5120640" y="457200"/>
            <a:ext cx="1417320" cy="411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ANTWOORD</a:t>
            </a:r>
            <a:endParaRPr lang="en-US" sz="1400" dirty="0"/>
          </a:p>
        </p:txBody>
      </p:sp>
      <p:sp>
        <p:nvSpPr>
          <p:cNvPr id="5" name="Text 2"/>
          <p:cNvSpPr txBox="1"/>
          <p:nvPr/>
        </p:nvSpPr>
        <p:spPr>
          <a:xfrm>
            <a:off x="5120640" y="1051560"/>
            <a:ext cx="3611880" cy="1280160"/>
          </a:xfrm>
          <a:prstGeom prst="rect">
            <a:avLst/>
          </a:prstGeom>
          <a:noFill/>
          <a:ln/>
        </p:spPr>
        <p:txBody>
          <a:bodyPr wrap="square" lIns="0" tIns="0" rIns="0" bIns="0" rtlCol="0" anchor="t"/>
          <a:lstStyle/>
          <a:p>
            <a:pPr indent="0" marL="0">
              <a:buNone/>
            </a:pPr>
            <a:r>
              <a:rPr lang="en-US" sz="2600" b="1" dirty="0">
                <a:solidFill>
                  <a:srgbClr val="1F4D3A"/>
                </a:solidFill>
                <a:latin typeface="Calibri" pitchFamily="34" charset="0"/>
                <a:ea typeface="Calibri" pitchFamily="34" charset="-122"/>
                <a:cs typeface="Calibri" pitchFamily="34" charset="-120"/>
              </a:rPr>
              <a:t>De toren, het paard en de pion.</a:t>
            </a:r>
            <a:endParaRPr lang="en-US" sz="2600" dirty="0"/>
          </a:p>
        </p:txBody>
      </p:sp>
      <p:sp>
        <p:nvSpPr>
          <p:cNvPr id="6" name="Text 3"/>
          <p:cNvSpPr txBox="1"/>
          <p:nvPr/>
        </p:nvSpPr>
        <p:spPr>
          <a:xfrm>
            <a:off x="5120640" y="2514600"/>
            <a:ext cx="3611880" cy="1828800"/>
          </a:xfrm>
          <a:prstGeom prst="rect">
            <a:avLst/>
          </a:prstGeom>
          <a:noFill/>
          <a:ln/>
        </p:spPr>
        <p:txBody>
          <a:bodyPr wrap="square" lIns="0" tIns="0" rIns="0" bIns="0" rtlCol="0" anchor="t"/>
          <a:lstStyle/>
          <a:p>
            <a:pPr indent="0" marL="0">
              <a:buNone/>
            </a:pPr>
            <a:r>
              <a:rPr lang="en-US" sz="1700" dirty="0">
                <a:solidFill>
                  <a:srgbClr val="2A2A2A"/>
                </a:solidFill>
                <a:latin typeface="Calibri" pitchFamily="34" charset="0"/>
                <a:ea typeface="Calibri" pitchFamily="34" charset="-122"/>
                <a:cs typeface="Calibri" pitchFamily="34" charset="-120"/>
              </a:rPr>
              <a:t>De loper niet: hij staat op een donker vakje, de ster op een licht.</a:t>
            </a:r>
            <a:endParaRPr lang="en-US" sz="1700" dirty="0"/>
          </a:p>
          <a:p>
            <a:pPr indent="0" marL="0">
              <a:buNone/>
            </a:pPr>
            <a:r>
              <a:rPr lang="en-US" sz="600" dirty="0">
                <a:solidFill>
                  <a:srgbClr val="2A2A2A"/>
                </a:solidFill>
                <a:latin typeface="Calibri" pitchFamily="34" charset="0"/>
                <a:ea typeface="Calibri" pitchFamily="34" charset="-122"/>
                <a:cs typeface="Calibri" pitchFamily="34" charset="-120"/>
              </a:rPr>
              <a:t> </a:t>
            </a:r>
            <a:endParaRPr lang="en-US" sz="1700" dirty="0"/>
          </a:p>
          <a:p>
            <a:pPr indent="0" marL="0">
              <a:buNone/>
            </a:pPr>
            <a:r>
              <a:rPr lang="en-US" sz="1700" dirty="0">
                <a:solidFill>
                  <a:srgbClr val="2A2A2A"/>
                </a:solidFill>
                <a:latin typeface="Calibri" pitchFamily="34" charset="0"/>
                <a:ea typeface="Calibri" pitchFamily="34" charset="-122"/>
                <a:cs typeface="Calibri" pitchFamily="34" charset="-120"/>
              </a:rPr>
              <a:t>De koning niet: die zet maar één stapje.</a:t>
            </a:r>
            <a:endParaRPr lang="en-US" sz="17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4D3A"/>
        </a:solidFill>
      </p:bgPr>
    </p:bg>
    <p:spTree>
      <p:nvGrpSpPr>
        <p:cNvPr id="1" name=""/>
        <p:cNvGrpSpPr/>
        <p:nvPr/>
      </p:nvGrpSpPr>
      <p:grpSpPr>
        <a:xfrm>
          <a:off x="0" y="0"/>
          <a:ext cx="0" cy="0"/>
          <a:chOff x="0" y="0"/>
          <a:chExt cx="0" cy="0"/>
        </a:xfrm>
      </p:grpSpPr>
      <p:sp>
        <p:nvSpPr>
          <p:cNvPr id="2" name="Text 0"/>
          <p:cNvSpPr txBox="1"/>
          <p:nvPr/>
        </p:nvSpPr>
        <p:spPr>
          <a:xfrm>
            <a:off x="548640" y="914400"/>
            <a:ext cx="8046720" cy="1005840"/>
          </a:xfrm>
          <a:prstGeom prst="rect">
            <a:avLst/>
          </a:prstGeom>
          <a:noFill/>
          <a:ln/>
        </p:spPr>
        <p:txBody>
          <a:bodyPr wrap="square" rtlCol="0" anchor="ctr"/>
          <a:lstStyle/>
          <a:p>
            <a:pPr algn="ctr" indent="0" marL="0">
              <a:buNone/>
            </a:pPr>
            <a:r>
              <a:rPr lang="en-US" sz="5600" b="1" dirty="0">
                <a:solidFill>
                  <a:srgbClr val="FFFFFF"/>
                </a:solidFill>
                <a:latin typeface="Calibri" pitchFamily="34" charset="0"/>
                <a:ea typeface="Calibri" pitchFamily="34" charset="-122"/>
                <a:cs typeface="Calibri" pitchFamily="34" charset="-120"/>
              </a:rPr>
              <a:t>Goed gedaan!</a:t>
            </a:r>
            <a:endParaRPr lang="en-US" sz="5600" dirty="0"/>
          </a:p>
        </p:txBody>
      </p:sp>
      <p:sp>
        <p:nvSpPr>
          <p:cNvPr id="3" name="Text 1"/>
          <p:cNvSpPr txBox="1"/>
          <p:nvPr/>
        </p:nvSpPr>
        <p:spPr>
          <a:xfrm>
            <a:off x="548640" y="1920240"/>
            <a:ext cx="8046720" cy="548640"/>
          </a:xfrm>
          <a:prstGeom prst="rect">
            <a:avLst/>
          </a:prstGeom>
          <a:noFill/>
          <a:ln/>
        </p:spPr>
        <p:txBody>
          <a:bodyPr wrap="square" rtlCol="0" anchor="ctr"/>
          <a:lstStyle/>
          <a:p>
            <a:pPr algn="ctr" indent="0" marL="0">
              <a:buNone/>
            </a:pPr>
            <a:r>
              <a:rPr lang="en-US" sz="2400" dirty="0">
                <a:solidFill>
                  <a:srgbClr val="CFE3D8"/>
                </a:solidFill>
                <a:latin typeface="Calibri" pitchFamily="34" charset="0"/>
                <a:ea typeface="Calibri" pitchFamily="34" charset="-122"/>
                <a:cs typeface="Calibri" pitchFamily="34" charset="-120"/>
              </a:rPr>
              <a:t>Je kent nu alle zes de stukken.</a:t>
            </a:r>
            <a:endParaRPr lang="en-US" sz="2400" dirty="0"/>
          </a:p>
        </p:txBody>
      </p:sp>
      <p:sp>
        <p:nvSpPr>
          <p:cNvPr id="4" name="Shape 2"/>
          <p:cNvSpPr/>
          <p:nvPr/>
        </p:nvSpPr>
        <p:spPr>
          <a:xfrm>
            <a:off x="2286000" y="2926080"/>
            <a:ext cx="4572000" cy="1005840"/>
          </a:xfrm>
          <a:prstGeom prst="roundRect">
            <a:avLst>
              <a:gd name="adj" fmla="val 12727"/>
            </a:avLst>
          </a:prstGeom>
          <a:solidFill>
            <a:srgbClr val="FFFFFF"/>
          </a:solidFill>
          <a:ln w="12700">
            <a:solidFill>
              <a:srgbClr val="FFFFFF"/>
            </a:solidFill>
            <a:prstDash val="solid"/>
          </a:ln>
        </p:spPr>
      </p:sp>
      <p:sp>
        <p:nvSpPr>
          <p:cNvPr id="5" name="Text 3"/>
          <p:cNvSpPr txBox="1"/>
          <p:nvPr/>
        </p:nvSpPr>
        <p:spPr>
          <a:xfrm>
            <a:off x="2514600" y="2926080"/>
            <a:ext cx="4114800" cy="1005840"/>
          </a:xfrm>
          <a:prstGeom prst="rect">
            <a:avLst/>
          </a:prstGeom>
          <a:noFill/>
          <a:ln/>
        </p:spPr>
        <p:txBody>
          <a:bodyPr wrap="square" lIns="0" tIns="0" rIns="0" bIns="0" rtlCol="0" anchor="ctr"/>
          <a:lstStyle/>
          <a:p>
            <a:pPr algn="ctr" indent="0" marL="0">
              <a:buNone/>
            </a:pPr>
            <a:r>
              <a:rPr lang="en-US" sz="1800" b="1" dirty="0">
                <a:solidFill>
                  <a:srgbClr val="E87A1A"/>
                </a:solidFill>
                <a:latin typeface="Calibri" pitchFamily="34" charset="0"/>
                <a:ea typeface="Calibri" pitchFamily="34" charset="-122"/>
                <a:cs typeface="Calibri" pitchFamily="34" charset="-120"/>
              </a:rPr>
              <a:t>Volgende les: </a:t>
            </a:r>
            <a:pPr algn="ctr" indent="0" marL="0">
              <a:buNone/>
            </a:pPr>
            <a:r>
              <a:rPr lang="en-US" sz="1800" dirty="0">
                <a:solidFill>
                  <a:srgbClr val="2A2A2A"/>
                </a:solidFill>
                <a:latin typeface="Calibri" pitchFamily="34" charset="0"/>
                <a:ea typeface="Calibri" pitchFamily="34" charset="-122"/>
                <a:cs typeface="Calibri" pitchFamily="34" charset="-120"/>
              </a:rPr>
              <a:t>spelletjes met weinig stukken, zoals de pionnenoorlog!</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Schaken – alle stukken en de regels</dc:title>
  <dc:subject>PptxGenJS Presentation</dc:subject>
  <dc:creator>PptxGenJS</dc:creator>
  <cp:lastModifiedBy>PptxGenJS</cp:lastModifiedBy>
  <cp:revision>1</cp:revision>
  <dcterms:created xsi:type="dcterms:W3CDTF">2026-09-28T15:29:23Z</dcterms:created>
  <dcterms:modified xsi:type="dcterms:W3CDTF">2026-09-28T15:29:23Z</dcterms:modified>
</cp:coreProperties>
</file>